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367" r:id="rId4"/>
    <p:sldId id="434" r:id="rId5"/>
    <p:sldId id="440" r:id="rId6"/>
    <p:sldId id="441" r:id="rId7"/>
    <p:sldId id="435" r:id="rId8"/>
    <p:sldId id="363" r:id="rId9"/>
    <p:sldId id="426" r:id="rId10"/>
    <p:sldId id="427" r:id="rId11"/>
    <p:sldId id="428" r:id="rId12"/>
    <p:sldId id="436" r:id="rId13"/>
    <p:sldId id="424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C9C"/>
    <a:srgbClr val="364D6E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6FFFB-843F-420A-84B2-25ED986C2889}" v="3" dt="2022-12-11T16:54:36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 Garcia" userId="955997a7a535c669" providerId="LiveId" clId="{E6B6FFFB-843F-420A-84B2-25ED986C2889}"/>
    <pc:docChg chg="custSel modSld">
      <pc:chgData name="Sergi Garcia" userId="955997a7a535c669" providerId="LiveId" clId="{E6B6FFFB-843F-420A-84B2-25ED986C2889}" dt="2022-12-11T16:54:46.307" v="6" actId="478"/>
      <pc:docMkLst>
        <pc:docMk/>
      </pc:docMkLst>
      <pc:sldChg chg="delSp mod">
        <pc:chgData name="Sergi Garcia" userId="955997a7a535c669" providerId="LiveId" clId="{E6B6FFFB-843F-420A-84B2-25ED986C2889}" dt="2022-12-11T16:54:46.307" v="6" actId="478"/>
        <pc:sldMkLst>
          <pc:docMk/>
          <pc:sldMk cId="1343251526" sldId="259"/>
        </pc:sldMkLst>
        <pc:picChg chg="del">
          <ac:chgData name="Sergi Garcia" userId="955997a7a535c669" providerId="LiveId" clId="{E6B6FFFB-843F-420A-84B2-25ED986C2889}" dt="2022-12-11T16:54:46.307" v="6" actId="478"/>
          <ac:picMkLst>
            <pc:docMk/>
            <pc:sldMk cId="1343251526" sldId="259"/>
            <ac:picMk id="12" creationId="{B98CC117-5DBF-B541-17A6-C5E7B62F3A52}"/>
          </ac:picMkLst>
        </pc:picChg>
      </pc:sldChg>
      <pc:sldChg chg="addSp delSp modSp mod">
        <pc:chgData name="Sergi Garcia" userId="955997a7a535c669" providerId="LiveId" clId="{E6B6FFFB-843F-420A-84B2-25ED986C2889}" dt="2022-12-11T16:54:28.374" v="1" actId="478"/>
        <pc:sldMkLst>
          <pc:docMk/>
          <pc:sldMk cId="3798832394" sldId="434"/>
        </pc:sldMkLst>
        <pc:picChg chg="add mod">
          <ac:chgData name="Sergi Garcia" userId="955997a7a535c669" providerId="LiveId" clId="{E6B6FFFB-843F-420A-84B2-25ED986C2889}" dt="2022-12-11T16:54:27.021" v="0"/>
          <ac:picMkLst>
            <pc:docMk/>
            <pc:sldMk cId="3798832394" sldId="434"/>
            <ac:picMk id="3" creationId="{4451D178-7651-D2D0-5E7C-FFC24CB6840A}"/>
          </ac:picMkLst>
        </pc:picChg>
        <pc:picChg chg="del">
          <ac:chgData name="Sergi Garcia" userId="955997a7a535c669" providerId="LiveId" clId="{E6B6FFFB-843F-420A-84B2-25ED986C2889}" dt="2022-12-11T16:54:28.374" v="1" actId="478"/>
          <ac:picMkLst>
            <pc:docMk/>
            <pc:sldMk cId="3798832394" sldId="434"/>
            <ac:picMk id="8" creationId="{CA2DA7C3-0D0C-5942-8075-F99D4A5384C9}"/>
          </ac:picMkLst>
        </pc:picChg>
      </pc:sldChg>
      <pc:sldChg chg="addSp delSp modSp mod">
        <pc:chgData name="Sergi Garcia" userId="955997a7a535c669" providerId="LiveId" clId="{E6B6FFFB-843F-420A-84B2-25ED986C2889}" dt="2022-12-11T16:54:32.021" v="3"/>
        <pc:sldMkLst>
          <pc:docMk/>
          <pc:sldMk cId="1388080429" sldId="435"/>
        </pc:sldMkLst>
        <pc:picChg chg="add mod">
          <ac:chgData name="Sergi Garcia" userId="955997a7a535c669" providerId="LiveId" clId="{E6B6FFFB-843F-420A-84B2-25ED986C2889}" dt="2022-12-11T16:54:32.021" v="3"/>
          <ac:picMkLst>
            <pc:docMk/>
            <pc:sldMk cId="1388080429" sldId="435"/>
            <ac:picMk id="3" creationId="{5E013395-89CB-2D7D-581C-D191B41E8CB5}"/>
          </ac:picMkLst>
        </pc:picChg>
        <pc:picChg chg="del">
          <ac:chgData name="Sergi Garcia" userId="955997a7a535c669" providerId="LiveId" clId="{E6B6FFFB-843F-420A-84B2-25ED986C2889}" dt="2022-12-11T16:54:31.770" v="2" actId="478"/>
          <ac:picMkLst>
            <pc:docMk/>
            <pc:sldMk cId="1388080429" sldId="435"/>
            <ac:picMk id="8" creationId="{CA2DA7C3-0D0C-5942-8075-F99D4A5384C9}"/>
          </ac:picMkLst>
        </pc:picChg>
      </pc:sldChg>
      <pc:sldChg chg="addSp delSp modSp mod">
        <pc:chgData name="Sergi Garcia" userId="955997a7a535c669" providerId="LiveId" clId="{E6B6FFFB-843F-420A-84B2-25ED986C2889}" dt="2022-12-11T16:54:36.297" v="5"/>
        <pc:sldMkLst>
          <pc:docMk/>
          <pc:sldMk cId="1071586817" sldId="436"/>
        </pc:sldMkLst>
        <pc:picChg chg="add mod">
          <ac:chgData name="Sergi Garcia" userId="955997a7a535c669" providerId="LiveId" clId="{E6B6FFFB-843F-420A-84B2-25ED986C2889}" dt="2022-12-11T16:54:36.297" v="5"/>
          <ac:picMkLst>
            <pc:docMk/>
            <pc:sldMk cId="1071586817" sldId="436"/>
            <ac:picMk id="3" creationId="{C0A7DF1A-78FE-7D07-BD9B-17276BA9783F}"/>
          </ac:picMkLst>
        </pc:picChg>
        <pc:picChg chg="del">
          <ac:chgData name="Sergi Garcia" userId="955997a7a535c669" providerId="LiveId" clId="{E6B6FFFB-843F-420A-84B2-25ED986C2889}" dt="2022-12-11T16:54:36.090" v="4" actId="478"/>
          <ac:picMkLst>
            <pc:docMk/>
            <pc:sldMk cId="1071586817" sldId="436"/>
            <ac:picMk id="8" creationId="{CA2DA7C3-0D0C-5942-8075-F99D4A5384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CE2D9-21F4-49D6-AEFC-20433212539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DDE90-01C2-4D12-A576-A93C01D81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9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100E4A2-5239-4330-8B84-AA76183FFC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3321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7100E4A2-5239-4330-8B84-AA76183FF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30E9592-7AA1-4D06-A186-33299B2CABC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500" b="0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93F05-B4BF-47CC-A905-0B5708EC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21" y="5482902"/>
            <a:ext cx="9803358" cy="484748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3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1E5BE-B9C8-4F96-93FF-B265C4F8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321" y="6150795"/>
            <a:ext cx="9803358" cy="304699"/>
          </a:xfrm>
        </p:spPr>
        <p:txBody>
          <a:bodyPr/>
          <a:lstStyle>
            <a:lvl1pPr marL="0" indent="0" algn="l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C4AE21-CBFE-44C5-8049-FA61170FC099}"/>
              </a:ext>
            </a:extLst>
          </p:cNvPr>
          <p:cNvSpPr/>
          <p:nvPr userDrawn="1"/>
        </p:nvSpPr>
        <p:spPr>
          <a:xfrm>
            <a:off x="0" y="6678891"/>
            <a:ext cx="12192000" cy="17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0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2783414-9CF7-4EB1-B0FA-A3C1A120ED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42210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4" imgH="345" progId="TCLayout.ActiveDocument.1">
                  <p:embed/>
                </p:oleObj>
              </mc:Choice>
              <mc:Fallback>
                <p:oleObj name="think-cell Slide" r:id="rId3" imgW="344" imgH="34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2783414-9CF7-4EB1-B0FA-A3C1A120E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76553-B221-42D6-A1AF-895FA859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94" y="1825625"/>
            <a:ext cx="11144812" cy="1225977"/>
          </a:xfrm>
        </p:spPr>
        <p:txBody>
          <a:bodyPr/>
          <a:lstStyle>
            <a:lvl2pPr>
              <a:buSzPct val="75000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EBE88-2AA1-4B83-B9F7-C7171419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BC71B-5A28-4C17-BB26-0D79B8FEC246}" type="datetime1">
              <a:rPr lang="de-DE" smtClean="0"/>
              <a:t>11.12.2022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7188E-E465-405B-BBD6-C10B118A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9">
            <a:extLst>
              <a:ext uri="{FF2B5EF4-FFF2-40B4-BE49-F238E27FC236}">
                <a16:creationId xmlns:a16="http://schemas.microsoft.com/office/drawing/2014/main" id="{85FA910C-2EE8-41A9-9539-CAF600BD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4" y="267771"/>
            <a:ext cx="10240978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77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9C3E-F294-44E2-B56D-C8C8932D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6FAD-B6FC-4CB0-B6C8-E38932843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C2CC1-7F15-4BCB-899A-62A4FB1CC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7BAC4-6F2D-409C-AA3D-597339D1D855}" type="datetime1">
              <a:rPr lang="de-DE" smtClean="0"/>
              <a:pPr/>
              <a:t>11.12.2022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78D19-38EE-48B3-9A91-EB01FB6CA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7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F29E166-6CCB-4545-B928-9CA9112E10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108680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4" imgH="345" progId="TCLayout.ActiveDocument.1">
                  <p:embed/>
                </p:oleObj>
              </mc:Choice>
              <mc:Fallback>
                <p:oleObj name="think-cell Slide" r:id="rId7" imgW="344" imgH="34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F29E166-6CCB-4545-B928-9CA9112E1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2BAD53C-4D83-48C5-8829-77816A0588F5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200" b="0" i="0" baseline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6E53C-9386-420E-A024-5838D0AA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594" y="1825625"/>
            <a:ext cx="11144812" cy="1225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7AD6-8936-4B54-90E9-39F948D22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594" y="64516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B7BAC4-6F2D-409C-AA3D-597339D1D855}" type="datetime1">
              <a:rPr lang="de-DE" smtClean="0"/>
              <a:pPr/>
              <a:t>11.12.2022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093C5-F61D-4C31-9788-30A050381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51600"/>
            <a:ext cx="30578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B1C6C0-191C-40CF-84D4-50BF0AA51CF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0BD73DA0-E368-41BE-85D0-5A079264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4" y="267771"/>
            <a:ext cx="10240978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8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image" Target="../media/image7.png"/><Relationship Id="rId4" Type="http://schemas.openxmlformats.org/officeDocument/2006/relationships/tags" Target="../tags/tag42.xml"/><Relationship Id="rId9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7.bin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1.emf"/><Relationship Id="rId4" Type="http://schemas.openxmlformats.org/officeDocument/2006/relationships/tags" Target="../tags/tag24.xml"/><Relationship Id="rId9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5.png"/><Relationship Id="rId4" Type="http://schemas.openxmlformats.org/officeDocument/2006/relationships/tags" Target="../tags/tag30.xml"/><Relationship Id="rId9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784F07-B1A0-5446-0F49-C1ACC3F1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18" y="0"/>
            <a:ext cx="10596761" cy="4849476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2BC1848-E54A-4AA7-809B-CC5F6085A0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2662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5" progId="TCLayout.ActiveDocument.1">
                  <p:embed/>
                </p:oleObj>
              </mc:Choice>
              <mc:Fallback>
                <p:oleObj name="think-cell Slide" r:id="rId5" imgW="344" imgH="34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2BC1848-E54A-4AA7-809B-CC5F6085A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83675A2-6DDA-4FBC-9793-E18A46FE1D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5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0628B-F0B7-403A-AAA7-7AC230586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321" y="5482902"/>
            <a:ext cx="9803358" cy="484748"/>
          </a:xfrm>
        </p:spPr>
        <p:txBody>
          <a:bodyPr vert="horz"/>
          <a:lstStyle/>
          <a:p>
            <a:pPr algn="ctr"/>
            <a:r>
              <a:rPr lang="en-US" dirty="0"/>
              <a:t>Airbnb Madrid Discovery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D3940-8BDE-4039-BB25-6F2D0170D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321" y="6131745"/>
            <a:ext cx="9803358" cy="304699"/>
          </a:xfrm>
        </p:spPr>
        <p:txBody>
          <a:bodyPr/>
          <a:lstStyle/>
          <a:p>
            <a:pPr algn="ctr"/>
            <a:r>
              <a:rPr lang="en-US" dirty="0"/>
              <a:t>Analysis Report, August 2022</a:t>
            </a:r>
          </a:p>
        </p:txBody>
      </p:sp>
    </p:spTree>
    <p:extLst>
      <p:ext uri="{BB962C8B-B14F-4D97-AF65-F5344CB8AC3E}">
        <p14:creationId xmlns:p14="http://schemas.microsoft.com/office/powerpoint/2010/main" val="134325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5" progId="TCLayout.ActiveDocument.1">
                  <p:embed/>
                </p:oleObj>
              </mc:Choice>
              <mc:Fallback>
                <p:oleObj name="think-cell Slide" r:id="rId8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609398"/>
          </a:xfrm>
        </p:spPr>
        <p:txBody>
          <a:bodyPr vert="horz"/>
          <a:lstStyle/>
          <a:p>
            <a:r>
              <a:rPr lang="en-US" dirty="0"/>
              <a:t>03 - Search for properties that, being in one of the identified neighborhoods, are not necessarily close to points of interest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60CA42-5E0F-4878-A7F6-59875794CE85}"/>
              </a:ext>
            </a:extLst>
          </p:cNvPr>
          <p:cNvGrpSpPr/>
          <p:nvPr/>
        </p:nvGrpSpPr>
        <p:grpSpPr>
          <a:xfrm>
            <a:off x="523593" y="1011401"/>
            <a:ext cx="7021795" cy="443198"/>
            <a:chOff x="523594" y="857518"/>
            <a:chExt cx="11144812" cy="443198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E133C41-7CCA-4251-B6B2-D21C64F24FD4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latin typeface="Arial"/>
                </a:rPr>
                <a:t>Distance to Point of Interests (PDI) vs Total Price</a:t>
              </a: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kern="0" dirty="0">
                  <a:solidFill>
                    <a:schemeClr val="bg1">
                      <a:lumMod val="50000"/>
                    </a:schemeClr>
                  </a:solidFill>
                  <a:latin typeface="Arial"/>
                </a:rPr>
                <a:t>Distance in km and €</a:t>
              </a:r>
            </a:p>
          </p:txBody>
        </p:sp>
        <p:sp>
          <p:nvSpPr>
            <p:cNvPr id="33" name="Line 60">
              <a:extLst>
                <a:ext uri="{FF2B5EF4-FFF2-40B4-BE49-F238E27FC236}">
                  <a16:creationId xmlns:a16="http://schemas.microsoft.com/office/drawing/2014/main" id="{D61BD3F7-2D93-4BCD-B104-BC3C1410581F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2891CF-6436-4937-B063-B70FE4EA9C6E}"/>
              </a:ext>
            </a:extLst>
          </p:cNvPr>
          <p:cNvGrpSpPr/>
          <p:nvPr/>
        </p:nvGrpSpPr>
        <p:grpSpPr>
          <a:xfrm>
            <a:off x="7876514" y="1233000"/>
            <a:ext cx="3791892" cy="221599"/>
            <a:chOff x="523594" y="1079117"/>
            <a:chExt cx="11144812" cy="221599"/>
          </a:xfrm>
        </p:grpSpPr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7984300F-4EAA-4C25-AC70-675820CD15D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1079117"/>
              <a:ext cx="1114481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>
                  <a:latin typeface="Arial"/>
                </a:rPr>
                <a:t>Conclusions</a:t>
              </a:r>
              <a:endParaRPr lang="en-US" kern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6" name="Line 60">
              <a:extLst>
                <a:ext uri="{FF2B5EF4-FFF2-40B4-BE49-F238E27FC236}">
                  <a16:creationId xmlns:a16="http://schemas.microsoft.com/office/drawing/2014/main" id="{D13FCABB-135B-43B9-84ED-E5C909F4C028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Textfeld 33">
            <a:extLst>
              <a:ext uri="{FF2B5EF4-FFF2-40B4-BE49-F238E27FC236}">
                <a16:creationId xmlns:a16="http://schemas.microsoft.com/office/drawing/2014/main" id="{7ACD41E5-F3BA-4171-8347-AEF04C668943}"/>
              </a:ext>
            </a:extLst>
          </p:cNvPr>
          <p:cNvSpPr txBox="1"/>
          <p:nvPr/>
        </p:nvSpPr>
        <p:spPr>
          <a:xfrm>
            <a:off x="7876515" y="1774825"/>
            <a:ext cx="3791892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Predictably they will have a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purchase price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seems that the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 to points of interest does not have a special impact on the rental price</a:t>
            </a:r>
          </a:p>
        </p:txBody>
      </p:sp>
      <p:pic>
        <p:nvPicPr>
          <p:cNvPr id="3074" name="Picture 2" descr="png">
            <a:extLst>
              <a:ext uri="{FF2B5EF4-FFF2-40B4-BE49-F238E27FC236}">
                <a16:creationId xmlns:a16="http://schemas.microsoft.com/office/drawing/2014/main" id="{1F8359C4-6136-C169-6BD7-055B3FB6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2" y="1542584"/>
            <a:ext cx="7021795" cy="490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1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5" progId="TCLayout.ActiveDocument.1">
                  <p:embed/>
                </p:oleObj>
              </mc:Choice>
              <mc:Fallback>
                <p:oleObj name="think-cell Slide" r:id="rId8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609398"/>
          </a:xfrm>
        </p:spPr>
        <p:txBody>
          <a:bodyPr vert="horz"/>
          <a:lstStyle/>
          <a:p>
            <a:r>
              <a:rPr lang="en-US" dirty="0"/>
              <a:t>03 - Evaluate the development of a new product based on rental for specific moments of high sporting interest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60CA42-5E0F-4878-A7F6-59875794CE85}"/>
              </a:ext>
            </a:extLst>
          </p:cNvPr>
          <p:cNvGrpSpPr/>
          <p:nvPr/>
        </p:nvGrpSpPr>
        <p:grpSpPr>
          <a:xfrm>
            <a:off x="523593" y="1011401"/>
            <a:ext cx="7021795" cy="443198"/>
            <a:chOff x="523594" y="857518"/>
            <a:chExt cx="11144812" cy="443198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E133C41-7CCA-4251-B6B2-D21C64F24FD4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latin typeface="Arial"/>
                </a:rPr>
                <a:t>Ratio Total Price vs Sell Price when special interest moment</a:t>
              </a: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kern="0" dirty="0">
                  <a:solidFill>
                    <a:schemeClr val="bg1">
                      <a:lumMod val="50000"/>
                    </a:schemeClr>
                  </a:solidFill>
                  <a:latin typeface="Arial"/>
                </a:rPr>
                <a:t>Ratio indicated in €</a:t>
              </a:r>
            </a:p>
          </p:txBody>
        </p:sp>
        <p:sp>
          <p:nvSpPr>
            <p:cNvPr id="33" name="Line 60">
              <a:extLst>
                <a:ext uri="{FF2B5EF4-FFF2-40B4-BE49-F238E27FC236}">
                  <a16:creationId xmlns:a16="http://schemas.microsoft.com/office/drawing/2014/main" id="{D61BD3F7-2D93-4BCD-B104-BC3C1410581F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2891CF-6436-4937-B063-B70FE4EA9C6E}"/>
              </a:ext>
            </a:extLst>
          </p:cNvPr>
          <p:cNvGrpSpPr/>
          <p:nvPr/>
        </p:nvGrpSpPr>
        <p:grpSpPr>
          <a:xfrm>
            <a:off x="7876514" y="1233000"/>
            <a:ext cx="3791892" cy="221599"/>
            <a:chOff x="523594" y="1079117"/>
            <a:chExt cx="11144812" cy="221599"/>
          </a:xfrm>
        </p:grpSpPr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7984300F-4EAA-4C25-AC70-675820CD15D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1079117"/>
              <a:ext cx="1114481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>
                  <a:latin typeface="Arial"/>
                </a:rPr>
                <a:t>Conclusions</a:t>
              </a:r>
              <a:endParaRPr lang="en-US" kern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6" name="Line 60">
              <a:extLst>
                <a:ext uri="{FF2B5EF4-FFF2-40B4-BE49-F238E27FC236}">
                  <a16:creationId xmlns:a16="http://schemas.microsoft.com/office/drawing/2014/main" id="{D13FCABB-135B-43B9-84ED-E5C909F4C028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Textfeld 33">
            <a:extLst>
              <a:ext uri="{FF2B5EF4-FFF2-40B4-BE49-F238E27FC236}">
                <a16:creationId xmlns:a16="http://schemas.microsoft.com/office/drawing/2014/main" id="{7ACD41E5-F3BA-4171-8347-AEF04C668943}"/>
              </a:ext>
            </a:extLst>
          </p:cNvPr>
          <p:cNvSpPr txBox="1"/>
          <p:nvPr/>
        </p:nvSpPr>
        <p:spPr>
          <a:xfrm>
            <a:off x="7876515" y="1774825"/>
            <a:ext cx="3791892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Find opportunities in the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Blas neighborhood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still many rentals that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not exploiting this potential</a:t>
            </a:r>
          </a:p>
        </p:txBody>
      </p:sp>
      <p:pic>
        <p:nvPicPr>
          <p:cNvPr id="4098" name="Picture 2" descr="png">
            <a:extLst>
              <a:ext uri="{FF2B5EF4-FFF2-40B4-BE49-F238E27FC236}">
                <a16:creationId xmlns:a16="http://schemas.microsoft.com/office/drawing/2014/main" id="{BE232FD2-2BFE-76A1-9879-AB3BD1FB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2" y="1533524"/>
            <a:ext cx="7021795" cy="491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6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813" y="1903901"/>
            <a:ext cx="37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Of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96072" y="789926"/>
            <a:ext cx="5030729" cy="821639"/>
            <a:chOff x="5629272" y="1943100"/>
            <a:chExt cx="5030729" cy="821639"/>
          </a:xfrm>
        </p:grpSpPr>
        <p:grpSp>
          <p:nvGrpSpPr>
            <p:cNvPr id="13" name="Group 12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Discovery Methodology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System of methods used to reach the project and its conclusions</a:t>
                </a:r>
                <a:endParaRPr lang="en-US" sz="11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738936" y="772111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696072" y="1890480"/>
            <a:ext cx="5030728" cy="705499"/>
            <a:chOff x="5629272" y="1943100"/>
            <a:chExt cx="5030728" cy="705499"/>
          </a:xfrm>
        </p:grpSpPr>
        <p:sp>
          <p:nvSpPr>
            <p:cNvPr id="33" name="TextBox 32"/>
            <p:cNvSpPr txBox="1"/>
            <p:nvPr/>
          </p:nvSpPr>
          <p:spPr>
            <a:xfrm>
              <a:off x="6669025" y="1943100"/>
              <a:ext cx="3990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Project Design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738936" y="1872665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96071" y="3005162"/>
            <a:ext cx="5030729" cy="821639"/>
            <a:chOff x="5629272" y="1943100"/>
            <a:chExt cx="5030729" cy="821639"/>
          </a:xfrm>
        </p:grpSpPr>
        <p:grpSp>
          <p:nvGrpSpPr>
            <p:cNvPr id="38" name="Group 37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9025" y="1943100"/>
                <a:ext cx="39909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Insights</a:t>
                </a:r>
              </a:p>
              <a:p>
                <a:endPara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understanding and identification of cause-and-effect relationships and behaviors, with business impact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738935" y="2987347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96071" y="4133868"/>
            <a:ext cx="5030729" cy="821639"/>
            <a:chOff x="5629272" y="1943100"/>
            <a:chExt cx="5030729" cy="821639"/>
          </a:xfrm>
        </p:grpSpPr>
        <p:grpSp>
          <p:nvGrpSpPr>
            <p:cNvPr id="45" name="Group 44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After analysis which general conclusions could be taken and next steps if are required</a:t>
                </a:r>
                <a:endParaRPr lang="en-US" sz="1100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738935" y="4116053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0303" y="647561"/>
            <a:ext cx="76200" cy="5652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9C5B5A3-62CF-E82A-E81E-F2BF67D98722}"/>
              </a:ext>
            </a:extLst>
          </p:cNvPr>
          <p:cNvSpPr/>
          <p:nvPr/>
        </p:nvSpPr>
        <p:spPr>
          <a:xfrm rot="5400000">
            <a:off x="5235714" y="4136160"/>
            <a:ext cx="601162" cy="8216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2C7D9E-F66F-7075-244C-062AFE78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27" y="2143309"/>
            <a:ext cx="3990974" cy="5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Objectives, Data Entities</a:t>
            </a:r>
          </a:p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Levers and KPIs - Some questions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694E7D9-A3D8-5364-E496-2228007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94" y="6451600"/>
            <a:ext cx="2743200" cy="365125"/>
          </a:xfrm>
        </p:spPr>
        <p:txBody>
          <a:bodyPr/>
          <a:lstStyle/>
          <a:p>
            <a:fld id="{4AB7BAC4-6F2D-409C-AA3D-597339D1D855}" type="datetime1">
              <a:rPr lang="de-DE" smtClean="0"/>
              <a:pPr/>
              <a:t>11.12.2022</a:t>
            </a:fld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783A3CF-7369-20DE-96AB-68B279BFFFA3}"/>
              </a:ext>
            </a:extLst>
          </p:cNvPr>
          <p:cNvSpPr txBox="1">
            <a:spLocks/>
          </p:cNvSpPr>
          <p:nvPr/>
        </p:nvSpPr>
        <p:spPr>
          <a:xfrm>
            <a:off x="8610600" y="6451600"/>
            <a:ext cx="30578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B1C6C0-191C-40CF-84D4-50BF0AA51C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4DD1ACD-FC65-8470-8A26-5F19228491C8}"/>
              </a:ext>
            </a:extLst>
          </p:cNvPr>
          <p:cNvSpPr txBox="1">
            <a:spLocks/>
          </p:cNvSpPr>
          <p:nvPr/>
        </p:nvSpPr>
        <p:spPr>
          <a:xfrm>
            <a:off x="4724400" y="64516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CONFIDENTIAL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7DF1A-78FE-7D07-BD9B-17276BA97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2" y="647561"/>
            <a:ext cx="32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C3E57BD-1E06-B5AE-E883-546362FE086E}"/>
              </a:ext>
            </a:extLst>
          </p:cNvPr>
          <p:cNvGrpSpPr/>
          <p:nvPr/>
        </p:nvGrpSpPr>
        <p:grpSpPr>
          <a:xfrm>
            <a:off x="9265650" y="3527008"/>
            <a:ext cx="2291650" cy="2495966"/>
            <a:chOff x="497801" y="3196756"/>
            <a:chExt cx="2291650" cy="249596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9A6294-E2DC-6F31-00BF-065DD82C35C4}"/>
                </a:ext>
              </a:extLst>
            </p:cNvPr>
            <p:cNvSpPr>
              <a:spLocks/>
            </p:cNvSpPr>
            <p:nvPr/>
          </p:nvSpPr>
          <p:spPr>
            <a:xfrm>
              <a:off x="497801" y="3196756"/>
              <a:ext cx="2291650" cy="22495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C52CF1-A3D2-ED31-A422-6A55D8EE4B98}"/>
                </a:ext>
              </a:extLst>
            </p:cNvPr>
            <p:cNvSpPr txBox="1"/>
            <p:nvPr/>
          </p:nvSpPr>
          <p:spPr>
            <a:xfrm>
              <a:off x="636998" y="3292065"/>
              <a:ext cx="2062485" cy="24006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R="0" lvl="0" indent="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1pPr>
              <a:lvl2pPr marL="742950" marR="0" lvl="1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–"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2pPr>
              <a:lvl3pPr marL="1143000" marR="0" lvl="2" indent="-2286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»"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3pPr>
              <a:lvl4pPr marL="1600200" lvl="3" indent="-228600">
                <a:spcBef>
                  <a:spcPct val="20000"/>
                </a:spcBef>
                <a:buFont typeface="Arial" pitchFamily="34" charset="0"/>
                <a:buChar char="–"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lang="de-DE" sz="2000" dirty="0" smtClean="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5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#4</a:t>
              </a:r>
            </a:p>
            <a:p>
              <a:r>
                <a:rPr lang="en-US" sz="15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recommended to evaluate the development of a new product based on rental for specific moments of high sporting interest, especially in the San Blas neighborhood.</a:t>
              </a:r>
            </a:p>
            <a:p>
              <a:endParaRPr lang="en-US" sz="15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4" y="267771"/>
            <a:ext cx="11144812" cy="304699"/>
          </a:xfrm>
        </p:spPr>
        <p:txBody>
          <a:bodyPr vert="horz"/>
          <a:lstStyle/>
          <a:p>
            <a:r>
              <a:rPr lang="en-US" dirty="0">
                <a:solidFill>
                  <a:srgbClr val="364D6E"/>
                </a:solidFill>
              </a:rPr>
              <a:t>04 – After the analysis it’s recommended an action plan of 4 different steps </a:t>
            </a:r>
            <a:endParaRPr lang="en-US" dirty="0"/>
          </a:p>
        </p:txBody>
      </p:sp>
      <p:cxnSp>
        <p:nvCxnSpPr>
          <p:cNvPr id="27" name="AutoShape 249">
            <a:extLst>
              <a:ext uri="{FF2B5EF4-FFF2-40B4-BE49-F238E27FC236}">
                <a16:creationId xmlns:a16="http://schemas.microsoft.com/office/drawing/2014/main" id="{95D7FEB4-E173-4497-D169-53FAD736F9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62180" y="-835597"/>
            <a:ext cx="1408455" cy="0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AutoShape 249">
            <a:extLst>
              <a:ext uri="{FF2B5EF4-FFF2-40B4-BE49-F238E27FC236}">
                <a16:creationId xmlns:a16="http://schemas.microsoft.com/office/drawing/2014/main" id="{83F93714-DFCB-EEB9-B076-977A7883D6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93615" y="-308225"/>
            <a:ext cx="2323495" cy="0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F635D9AD-35B6-07CA-3F48-A79C875B72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51600"/>
            <a:ext cx="3057806" cy="365125"/>
          </a:xfrm>
        </p:spPr>
        <p:txBody>
          <a:bodyPr/>
          <a:lstStyle/>
          <a:p>
            <a:fld id="{A7B1C6C0-191C-40CF-84D4-50BF0AA51CFD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75B8F4-79B4-FCCF-5F5D-BE87EA2E9B7E}"/>
              </a:ext>
            </a:extLst>
          </p:cNvPr>
          <p:cNvCxnSpPr>
            <a:cxnSpLocks/>
          </p:cNvCxnSpPr>
          <p:nvPr/>
        </p:nvCxnSpPr>
        <p:spPr>
          <a:xfrm>
            <a:off x="6096000" y="1326010"/>
            <a:ext cx="0" cy="497087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7A0BB8A-144B-DD35-4F85-F6D67E961FC4}"/>
              </a:ext>
            </a:extLst>
          </p:cNvPr>
          <p:cNvCxnSpPr>
            <a:cxnSpLocks/>
          </p:cNvCxnSpPr>
          <p:nvPr/>
        </p:nvCxnSpPr>
        <p:spPr>
          <a:xfrm>
            <a:off x="8957140" y="1351259"/>
            <a:ext cx="0" cy="50436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88C572-0672-869B-1174-7EFE6EEDDE2B}"/>
              </a:ext>
            </a:extLst>
          </p:cNvPr>
          <p:cNvCxnSpPr>
            <a:cxnSpLocks/>
          </p:cNvCxnSpPr>
          <p:nvPr/>
        </p:nvCxnSpPr>
        <p:spPr>
          <a:xfrm>
            <a:off x="3234861" y="1326009"/>
            <a:ext cx="16441" cy="497087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A96440B-48D2-CC6E-38FB-9ED09C9EBFFE}"/>
              </a:ext>
            </a:extLst>
          </p:cNvPr>
          <p:cNvGrpSpPr/>
          <p:nvPr/>
        </p:nvGrpSpPr>
        <p:grpSpPr>
          <a:xfrm>
            <a:off x="524750" y="3513816"/>
            <a:ext cx="2291650" cy="2262712"/>
            <a:chOff x="497801" y="4939877"/>
            <a:chExt cx="2291650" cy="202214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B8747-E665-BDC1-6126-085E20038E02}"/>
                </a:ext>
              </a:extLst>
            </p:cNvPr>
            <p:cNvSpPr>
              <a:spLocks/>
            </p:cNvSpPr>
            <p:nvPr/>
          </p:nvSpPr>
          <p:spPr>
            <a:xfrm>
              <a:off x="497801" y="4939877"/>
              <a:ext cx="2291650" cy="2022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68D05B6-1AB3-E4AC-9E0A-85600E3E3A87}"/>
                </a:ext>
              </a:extLst>
            </p:cNvPr>
            <p:cNvSpPr txBox="1"/>
            <p:nvPr/>
          </p:nvSpPr>
          <p:spPr>
            <a:xfrm>
              <a:off x="636998" y="5042790"/>
              <a:ext cx="2062485" cy="8664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R="0" lvl="0" indent="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1pPr>
              <a:lvl2pPr marL="742950" marR="0" lvl="1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–"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2pPr>
              <a:lvl3pPr marL="1143000" marR="0" lvl="2" indent="-2286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»"/>
                <a:tabLst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3pPr>
              <a:lvl4pPr marL="1600200" lvl="3" indent="-228600">
                <a:spcBef>
                  <a:spcPct val="20000"/>
                </a:spcBef>
                <a:buFont typeface="Arial" pitchFamily="34" charset="0"/>
                <a:buChar char="–"/>
                <a:defRPr kumimoji="0" 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lang="de-DE" sz="2000" dirty="0" smtClean="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5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ACTION #1 </a:t>
              </a:r>
            </a:p>
            <a:p>
              <a:r>
                <a:rPr lang="en-US" sz="15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neighborhoods have been located on which to focus the 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F7B170D-2AD3-6DAD-5458-158E8E5330C4}"/>
              </a:ext>
            </a:extLst>
          </p:cNvPr>
          <p:cNvGrpSpPr/>
          <p:nvPr/>
        </p:nvGrpSpPr>
        <p:grpSpPr>
          <a:xfrm>
            <a:off x="619344" y="1090593"/>
            <a:ext cx="2235400" cy="264688"/>
            <a:chOff x="7821366" y="1145150"/>
            <a:chExt cx="1183350" cy="180723"/>
          </a:xfrm>
        </p:grpSpPr>
        <p:cxnSp>
          <p:nvCxnSpPr>
            <p:cNvPr id="130" name="AutoShape 249">
              <a:extLst>
                <a:ext uri="{FF2B5EF4-FFF2-40B4-BE49-F238E27FC236}">
                  <a16:creationId xmlns:a16="http://schemas.microsoft.com/office/drawing/2014/main" id="{44B518B7-3E90-6121-D2D4-5F8226EDD0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21366" y="1325873"/>
              <a:ext cx="1183350" cy="0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1" name="AutoShape 250">
              <a:extLst>
                <a:ext uri="{FF2B5EF4-FFF2-40B4-BE49-F238E27FC236}">
                  <a16:creationId xmlns:a16="http://schemas.microsoft.com/office/drawing/2014/main" id="{71751C3F-025C-7E0F-F11D-DAB665D5F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366" y="1145150"/>
              <a:ext cx="1183350" cy="18072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 1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DB02DDF-F62C-F9E4-E842-C3447ED0C0B5}"/>
              </a:ext>
            </a:extLst>
          </p:cNvPr>
          <p:cNvGrpSpPr/>
          <p:nvPr/>
        </p:nvGrpSpPr>
        <p:grpSpPr>
          <a:xfrm>
            <a:off x="6397378" y="1090592"/>
            <a:ext cx="2235400" cy="264687"/>
            <a:chOff x="7821366" y="1145150"/>
            <a:chExt cx="1183350" cy="180723"/>
          </a:xfrm>
        </p:grpSpPr>
        <p:cxnSp>
          <p:nvCxnSpPr>
            <p:cNvPr id="137" name="AutoShape 249">
              <a:extLst>
                <a:ext uri="{FF2B5EF4-FFF2-40B4-BE49-F238E27FC236}">
                  <a16:creationId xmlns:a16="http://schemas.microsoft.com/office/drawing/2014/main" id="{3A595D72-3202-1D65-1DB1-92F6F9A3FB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21366" y="1325873"/>
              <a:ext cx="1183350" cy="0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8" name="AutoShape 250">
              <a:extLst>
                <a:ext uri="{FF2B5EF4-FFF2-40B4-BE49-F238E27FC236}">
                  <a16:creationId xmlns:a16="http://schemas.microsoft.com/office/drawing/2014/main" id="{A588B48B-195E-2F5D-F1C6-9732913DC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366" y="1145150"/>
              <a:ext cx="1183350" cy="18072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 3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E82CA4D-5B3B-0BEF-D52D-E2EB0EFADAEE}"/>
              </a:ext>
            </a:extLst>
          </p:cNvPr>
          <p:cNvGrpSpPr/>
          <p:nvPr/>
        </p:nvGrpSpPr>
        <p:grpSpPr>
          <a:xfrm>
            <a:off x="9286396" y="1090592"/>
            <a:ext cx="2235400" cy="264687"/>
            <a:chOff x="7821366" y="1145150"/>
            <a:chExt cx="1183350" cy="180723"/>
          </a:xfrm>
        </p:grpSpPr>
        <p:cxnSp>
          <p:nvCxnSpPr>
            <p:cNvPr id="140" name="AutoShape 249">
              <a:extLst>
                <a:ext uri="{FF2B5EF4-FFF2-40B4-BE49-F238E27FC236}">
                  <a16:creationId xmlns:a16="http://schemas.microsoft.com/office/drawing/2014/main" id="{23D17675-A39C-92E2-A423-51CEAB1C52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21366" y="1325873"/>
              <a:ext cx="1183350" cy="0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1" name="AutoShape 250">
              <a:extLst>
                <a:ext uri="{FF2B5EF4-FFF2-40B4-BE49-F238E27FC236}">
                  <a16:creationId xmlns:a16="http://schemas.microsoft.com/office/drawing/2014/main" id="{579D8E8B-F5CD-3F67-D4E6-B683B778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366" y="1145150"/>
              <a:ext cx="1183350" cy="18072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 4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E2416CE-E371-527E-5802-2456226A6467}"/>
              </a:ext>
            </a:extLst>
          </p:cNvPr>
          <p:cNvGrpSpPr/>
          <p:nvPr/>
        </p:nvGrpSpPr>
        <p:grpSpPr>
          <a:xfrm>
            <a:off x="3508361" y="1090596"/>
            <a:ext cx="2235400" cy="264689"/>
            <a:chOff x="7821366" y="1145150"/>
            <a:chExt cx="1183350" cy="180723"/>
          </a:xfrm>
        </p:grpSpPr>
        <p:cxnSp>
          <p:nvCxnSpPr>
            <p:cNvPr id="143" name="AutoShape 249">
              <a:extLst>
                <a:ext uri="{FF2B5EF4-FFF2-40B4-BE49-F238E27FC236}">
                  <a16:creationId xmlns:a16="http://schemas.microsoft.com/office/drawing/2014/main" id="{0FACBB08-0BFB-28E5-94DF-D71D5BF4B3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21366" y="1325873"/>
              <a:ext cx="1183350" cy="0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4" name="AutoShape 250">
              <a:extLst>
                <a:ext uri="{FF2B5EF4-FFF2-40B4-BE49-F238E27FC236}">
                  <a16:creationId xmlns:a16="http://schemas.microsoft.com/office/drawing/2014/main" id="{78D9704C-DA5C-A86B-289E-0AC9BBC02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366" y="1145150"/>
              <a:ext cx="1183350" cy="18072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noProof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 2</a:t>
              </a:r>
            </a:p>
          </p:txBody>
        </p:sp>
      </p:grpSp>
      <p:sp>
        <p:nvSpPr>
          <p:cNvPr id="146" name="Freeform 45">
            <a:extLst>
              <a:ext uri="{FF2B5EF4-FFF2-40B4-BE49-F238E27FC236}">
                <a16:creationId xmlns:a16="http://schemas.microsoft.com/office/drawing/2014/main" id="{D88D620B-3F38-9D6E-F2CD-6683E4D32021}"/>
              </a:ext>
            </a:extLst>
          </p:cNvPr>
          <p:cNvSpPr>
            <a:spLocks noEditPoints="1"/>
          </p:cNvSpPr>
          <p:nvPr/>
        </p:nvSpPr>
        <p:spPr bwMode="auto">
          <a:xfrm>
            <a:off x="3841176" y="1832409"/>
            <a:ext cx="1366556" cy="11679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2D025-24C3-F21C-F345-4D187788573B}"/>
              </a:ext>
            </a:extLst>
          </p:cNvPr>
          <p:cNvGrpSpPr/>
          <p:nvPr/>
        </p:nvGrpSpPr>
        <p:grpSpPr>
          <a:xfrm>
            <a:off x="3559811" y="3527008"/>
            <a:ext cx="2291650" cy="2249520"/>
            <a:chOff x="497801" y="1458443"/>
            <a:chExt cx="2291650" cy="224952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760186-23AB-6628-6B7F-2B021138564E}"/>
                </a:ext>
              </a:extLst>
            </p:cNvPr>
            <p:cNvSpPr>
              <a:spLocks/>
            </p:cNvSpPr>
            <p:nvPr/>
          </p:nvSpPr>
          <p:spPr>
            <a:xfrm>
              <a:off x="497801" y="1458443"/>
              <a:ext cx="2291650" cy="22495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3D30DD-64A7-AAC7-578E-950FA98B04B6}"/>
                </a:ext>
              </a:extLst>
            </p:cNvPr>
            <p:cNvSpPr txBox="1"/>
            <p:nvPr/>
          </p:nvSpPr>
          <p:spPr>
            <a:xfrm>
              <a:off x="636998" y="1551334"/>
              <a:ext cx="1970809" cy="17081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5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</a:defRPr>
              </a:lvl1pPr>
              <a:lvl2pPr marL="742950" marR="0" lvl="1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–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2pPr>
              <a:lvl3pPr marL="1143000" marR="0" lvl="2" indent="-2286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»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3pPr>
              <a:lvl4pPr marL="1600200" lvl="3" indent="-228600">
                <a:spcBef>
                  <a:spcPct val="20000"/>
                </a:spcBef>
                <a:buFont typeface="Arial" pitchFamily="34" charset="0"/>
                <a:buChar char="–"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ACTION #2</a:t>
              </a:r>
            </a:p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is recommended to look for properties with a room that can accommodate 3 guests</a:t>
              </a:r>
            </a:p>
            <a:p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40734-D2D7-7F5D-D28A-BB2EC15E6661}"/>
              </a:ext>
            </a:extLst>
          </p:cNvPr>
          <p:cNvGrpSpPr/>
          <p:nvPr/>
        </p:nvGrpSpPr>
        <p:grpSpPr>
          <a:xfrm>
            <a:off x="6409958" y="3513816"/>
            <a:ext cx="2291650" cy="2262716"/>
            <a:chOff x="497801" y="1458443"/>
            <a:chExt cx="2291650" cy="22627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BE70E2-71C3-C5F5-610F-4E5610EA47EF}"/>
                </a:ext>
              </a:extLst>
            </p:cNvPr>
            <p:cNvSpPr>
              <a:spLocks/>
            </p:cNvSpPr>
            <p:nvPr/>
          </p:nvSpPr>
          <p:spPr>
            <a:xfrm>
              <a:off x="497801" y="1458443"/>
              <a:ext cx="2291650" cy="22627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0DCEE1-3AA0-15A1-37F5-B1C7A0237EED}"/>
                </a:ext>
              </a:extLst>
            </p:cNvPr>
            <p:cNvSpPr txBox="1"/>
            <p:nvPr/>
          </p:nvSpPr>
          <p:spPr>
            <a:xfrm>
              <a:off x="636998" y="1551334"/>
              <a:ext cx="1970809" cy="21698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500" b="1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</a:defRPr>
              </a:lvl1pPr>
              <a:lvl2pPr marL="742950" marR="0" lvl="1" indent="-28575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–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2pPr>
              <a:lvl3pPr marL="1143000" marR="0" lvl="2" indent="-22860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»"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3pPr>
              <a:lvl4pPr marL="1600200" lvl="3" indent="-228600">
                <a:spcBef>
                  <a:spcPct val="20000"/>
                </a:spcBef>
                <a:buFont typeface="Arial" pitchFamily="34" charset="0"/>
                <a:buChar char="–"/>
                <a:defRPr kumimoji="0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ACTION #3</a:t>
              </a:r>
            </a:p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It is recommended to search for properties that, being in one of the identified neighborhoods, are not necessarily close to points of interest</a:t>
              </a:r>
            </a:p>
            <a:p>
              <a:endParaRPr lang="en-US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45">
            <a:extLst>
              <a:ext uri="{FF2B5EF4-FFF2-40B4-BE49-F238E27FC236}">
                <a16:creationId xmlns:a16="http://schemas.microsoft.com/office/drawing/2014/main" id="{D1EC7077-9AD6-A305-040B-A9A1C781ACBA}"/>
              </a:ext>
            </a:extLst>
          </p:cNvPr>
          <p:cNvSpPr>
            <a:spLocks noEditPoints="1"/>
          </p:cNvSpPr>
          <p:nvPr/>
        </p:nvSpPr>
        <p:spPr bwMode="auto">
          <a:xfrm>
            <a:off x="890090" y="1832409"/>
            <a:ext cx="1366556" cy="11679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45">
            <a:extLst>
              <a:ext uri="{FF2B5EF4-FFF2-40B4-BE49-F238E27FC236}">
                <a16:creationId xmlns:a16="http://schemas.microsoft.com/office/drawing/2014/main" id="{73A912D5-4DCF-07E0-0177-FA5A88053856}"/>
              </a:ext>
            </a:extLst>
          </p:cNvPr>
          <p:cNvSpPr>
            <a:spLocks noEditPoints="1"/>
          </p:cNvSpPr>
          <p:nvPr/>
        </p:nvSpPr>
        <p:spPr bwMode="auto">
          <a:xfrm>
            <a:off x="6779540" y="1832409"/>
            <a:ext cx="1366556" cy="11679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56365D95-26B4-6170-F314-BFF069C9714B}"/>
              </a:ext>
            </a:extLst>
          </p:cNvPr>
          <p:cNvSpPr>
            <a:spLocks noEditPoints="1"/>
          </p:cNvSpPr>
          <p:nvPr/>
        </p:nvSpPr>
        <p:spPr bwMode="auto">
          <a:xfrm>
            <a:off x="9672084" y="1842007"/>
            <a:ext cx="1366556" cy="1167965"/>
          </a:xfrm>
          <a:custGeom>
            <a:avLst/>
            <a:gdLst>
              <a:gd name="T0" fmla="*/ 92739 w 55"/>
              <a:gd name="T1" fmla="*/ 188912 h 55"/>
              <a:gd name="T2" fmla="*/ 0 w 55"/>
              <a:gd name="T3" fmla="*/ 92739 h 55"/>
              <a:gd name="T4" fmla="*/ 92739 w 55"/>
              <a:gd name="T5" fmla="*/ 0 h 55"/>
              <a:gd name="T6" fmla="*/ 188912 w 55"/>
              <a:gd name="T7" fmla="*/ 92739 h 55"/>
              <a:gd name="T8" fmla="*/ 92739 w 55"/>
              <a:gd name="T9" fmla="*/ 188912 h 55"/>
              <a:gd name="T10" fmla="*/ 154564 w 55"/>
              <a:gd name="T11" fmla="*/ 68695 h 55"/>
              <a:gd name="T12" fmla="*/ 144260 w 55"/>
              <a:gd name="T13" fmla="*/ 58391 h 55"/>
              <a:gd name="T14" fmla="*/ 137391 w 55"/>
              <a:gd name="T15" fmla="*/ 54956 h 55"/>
              <a:gd name="T16" fmla="*/ 130521 w 55"/>
              <a:gd name="T17" fmla="*/ 58391 h 55"/>
              <a:gd name="T18" fmla="*/ 82434 w 55"/>
              <a:gd name="T19" fmla="*/ 106478 h 55"/>
              <a:gd name="T20" fmla="*/ 54956 w 55"/>
              <a:gd name="T21" fmla="*/ 79000 h 55"/>
              <a:gd name="T22" fmla="*/ 48087 w 55"/>
              <a:gd name="T23" fmla="*/ 75565 h 55"/>
              <a:gd name="T24" fmla="*/ 44652 w 55"/>
              <a:gd name="T25" fmla="*/ 79000 h 55"/>
              <a:gd name="T26" fmla="*/ 30913 w 55"/>
              <a:gd name="T27" fmla="*/ 89304 h 55"/>
              <a:gd name="T28" fmla="*/ 30913 w 55"/>
              <a:gd name="T29" fmla="*/ 96173 h 55"/>
              <a:gd name="T30" fmla="*/ 30913 w 55"/>
              <a:gd name="T31" fmla="*/ 103043 h 55"/>
              <a:gd name="T32" fmla="*/ 75565 w 55"/>
              <a:gd name="T33" fmla="*/ 147695 h 55"/>
              <a:gd name="T34" fmla="*/ 82434 w 55"/>
              <a:gd name="T35" fmla="*/ 147695 h 55"/>
              <a:gd name="T36" fmla="*/ 89304 w 55"/>
              <a:gd name="T37" fmla="*/ 147695 h 55"/>
              <a:gd name="T38" fmla="*/ 154564 w 55"/>
              <a:gd name="T39" fmla="*/ 79000 h 55"/>
              <a:gd name="T40" fmla="*/ 157999 w 55"/>
              <a:gd name="T41" fmla="*/ 75565 h 55"/>
              <a:gd name="T42" fmla="*/ 154564 w 55"/>
              <a:gd name="T43" fmla="*/ 68695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813" y="1903901"/>
            <a:ext cx="37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Of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96072" y="789926"/>
            <a:ext cx="5030729" cy="821639"/>
            <a:chOff x="5629272" y="1943100"/>
            <a:chExt cx="5030729" cy="821639"/>
          </a:xfrm>
        </p:grpSpPr>
        <p:grpSp>
          <p:nvGrpSpPr>
            <p:cNvPr id="13" name="Group 12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Discovery Methodology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System of methods used to reach the project and its conclusions</a:t>
                </a:r>
                <a:endParaRPr lang="en-US" sz="11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738936" y="772111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696072" y="1890480"/>
            <a:ext cx="5030728" cy="705499"/>
            <a:chOff x="5629272" y="1943100"/>
            <a:chExt cx="5030728" cy="705499"/>
          </a:xfrm>
        </p:grpSpPr>
        <p:sp>
          <p:nvSpPr>
            <p:cNvPr id="33" name="TextBox 32"/>
            <p:cNvSpPr txBox="1"/>
            <p:nvPr/>
          </p:nvSpPr>
          <p:spPr>
            <a:xfrm>
              <a:off x="6669025" y="1943100"/>
              <a:ext cx="3990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Project Design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738936" y="1872665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96071" y="3005162"/>
            <a:ext cx="5030729" cy="821639"/>
            <a:chOff x="5629272" y="1943100"/>
            <a:chExt cx="5030729" cy="821639"/>
          </a:xfrm>
        </p:grpSpPr>
        <p:grpSp>
          <p:nvGrpSpPr>
            <p:cNvPr id="38" name="Group 37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9025" y="1943100"/>
                <a:ext cx="39909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Insights</a:t>
                </a:r>
              </a:p>
              <a:p>
                <a:endPara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understanding and identification of cause-and-effect relationships and behaviors, with business impact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738935" y="2987347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96071" y="4133868"/>
            <a:ext cx="5030729" cy="821639"/>
            <a:chOff x="5629272" y="1943100"/>
            <a:chExt cx="5030729" cy="821639"/>
          </a:xfrm>
        </p:grpSpPr>
        <p:grpSp>
          <p:nvGrpSpPr>
            <p:cNvPr id="45" name="Group 44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After analysis which general conclusions could be taken and next steps if are required</a:t>
                </a:r>
                <a:endParaRPr lang="en-US" sz="1100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738935" y="4116053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0303" y="647561"/>
            <a:ext cx="76200" cy="5652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FCC97A7-2C59-3D3A-D516-0D11C3652222}"/>
              </a:ext>
            </a:extLst>
          </p:cNvPr>
          <p:cNvSpPr/>
          <p:nvPr/>
        </p:nvSpPr>
        <p:spPr>
          <a:xfrm rot="5400000">
            <a:off x="5189333" y="792218"/>
            <a:ext cx="601162" cy="8216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ED363-027E-D930-9ED9-96973188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27" y="2143309"/>
            <a:ext cx="3990974" cy="5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Objectives, Data Entities</a:t>
            </a:r>
          </a:p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Levers and KPIs - Some questions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468EACC-EF56-A141-4B88-101C1B9C5343}"/>
              </a:ext>
            </a:extLst>
          </p:cNvPr>
          <p:cNvSpPr txBox="1">
            <a:spLocks/>
          </p:cNvSpPr>
          <p:nvPr/>
        </p:nvSpPr>
        <p:spPr>
          <a:xfrm>
            <a:off x="8610600" y="6451600"/>
            <a:ext cx="30578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B1C6C0-191C-40CF-84D4-50BF0AA51C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C411BF8D-A85B-1EAF-2558-9271E16B07AC}"/>
              </a:ext>
            </a:extLst>
          </p:cNvPr>
          <p:cNvSpPr txBox="1">
            <a:spLocks/>
          </p:cNvSpPr>
          <p:nvPr/>
        </p:nvSpPr>
        <p:spPr>
          <a:xfrm>
            <a:off x="4724400" y="64516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CONFIDENTIAL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9AD49-7DFC-CE2F-DEB6-288D72BE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2" y="647561"/>
            <a:ext cx="32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01" y="267771"/>
            <a:ext cx="10837624" cy="304699"/>
          </a:xfrm>
        </p:spPr>
        <p:txBody>
          <a:bodyPr vert="horz"/>
          <a:lstStyle/>
          <a:p>
            <a:r>
              <a:rPr lang="en-US" dirty="0">
                <a:solidFill>
                  <a:srgbClr val="364D6E"/>
                </a:solidFill>
              </a:rPr>
              <a:t>01 - Discovery Methodology Framework used in the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51600"/>
            <a:ext cx="3057806" cy="365125"/>
          </a:xfrm>
        </p:spPr>
        <p:txBody>
          <a:bodyPr/>
          <a:lstStyle/>
          <a:p>
            <a:fld id="{A7B1C6C0-191C-40CF-84D4-50BF0AA51CF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2C910B-1143-6540-D4A5-1F8DD264C653}"/>
              </a:ext>
            </a:extLst>
          </p:cNvPr>
          <p:cNvCxnSpPr>
            <a:cxnSpLocks/>
          </p:cNvCxnSpPr>
          <p:nvPr/>
        </p:nvCxnSpPr>
        <p:spPr>
          <a:xfrm>
            <a:off x="7079020" y="1355687"/>
            <a:ext cx="0" cy="49583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F2F39-B6D0-AB9B-E442-0F69D1569853}"/>
              </a:ext>
            </a:extLst>
          </p:cNvPr>
          <p:cNvGrpSpPr/>
          <p:nvPr/>
        </p:nvGrpSpPr>
        <p:grpSpPr>
          <a:xfrm>
            <a:off x="5053826" y="896866"/>
            <a:ext cx="1772376" cy="5287072"/>
            <a:chOff x="5176156" y="896866"/>
            <a:chExt cx="1772376" cy="5287072"/>
          </a:xfrm>
        </p:grpSpPr>
        <p:sp>
          <p:nvSpPr>
            <p:cNvPr id="62" name="Arrow: Pentagon 61">
              <a:extLst>
                <a:ext uri="{FF2B5EF4-FFF2-40B4-BE49-F238E27FC236}">
                  <a16:creationId xmlns:a16="http://schemas.microsoft.com/office/drawing/2014/main" id="{D37D99AA-17B7-D6E6-1E12-CA5B7D1C34AC}"/>
                </a:ext>
              </a:extLst>
            </p:cNvPr>
            <p:cNvSpPr/>
            <p:nvPr/>
          </p:nvSpPr>
          <p:spPr>
            <a:xfrm>
              <a:off x="5176156" y="896866"/>
              <a:ext cx="1772376" cy="365125"/>
            </a:xfrm>
            <a:prstGeom prst="homePlat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364D6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Seed Questions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695ACA-E99D-43F9-9118-2F6440C362C6}"/>
                </a:ext>
              </a:extLst>
            </p:cNvPr>
            <p:cNvSpPr txBox="1"/>
            <p:nvPr/>
          </p:nvSpPr>
          <p:spPr>
            <a:xfrm>
              <a:off x="5176156" y="1408067"/>
              <a:ext cx="1667274" cy="2000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First questions to resolve for each initiative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All questions need to be supported by data</a:t>
              </a:r>
            </a:p>
            <a:p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7826109D-CB32-74FA-6ED0-4D3E4B328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436" y="5687138"/>
              <a:ext cx="572400" cy="496800"/>
            </a:xfrm>
            <a:custGeom>
              <a:avLst/>
              <a:gdLst>
                <a:gd name="T0" fmla="*/ 217215 w 64"/>
                <a:gd name="T1" fmla="*/ 79259 h 41"/>
                <a:gd name="T2" fmla="*/ 110332 w 64"/>
                <a:gd name="T3" fmla="*/ 141288 h 41"/>
                <a:gd name="T4" fmla="*/ 0 w 64"/>
                <a:gd name="T5" fmla="*/ 79259 h 41"/>
                <a:gd name="T6" fmla="*/ 0 w 64"/>
                <a:gd name="T7" fmla="*/ 72367 h 41"/>
                <a:gd name="T8" fmla="*/ 0 w 64"/>
                <a:gd name="T9" fmla="*/ 62029 h 41"/>
                <a:gd name="T10" fmla="*/ 110332 w 64"/>
                <a:gd name="T11" fmla="*/ 0 h 41"/>
                <a:gd name="T12" fmla="*/ 217215 w 64"/>
                <a:gd name="T13" fmla="*/ 62029 h 41"/>
                <a:gd name="T14" fmla="*/ 220663 w 64"/>
                <a:gd name="T15" fmla="*/ 72367 h 41"/>
                <a:gd name="T16" fmla="*/ 217215 w 64"/>
                <a:gd name="T17" fmla="*/ 79259 h 41"/>
                <a:gd name="T18" fmla="*/ 158602 w 64"/>
                <a:gd name="T19" fmla="*/ 27568 h 41"/>
                <a:gd name="T20" fmla="*/ 165497 w 64"/>
                <a:gd name="T21" fmla="*/ 55137 h 41"/>
                <a:gd name="T22" fmla="*/ 110332 w 64"/>
                <a:gd name="T23" fmla="*/ 110274 h 41"/>
                <a:gd name="T24" fmla="*/ 55166 w 64"/>
                <a:gd name="T25" fmla="*/ 55137 h 41"/>
                <a:gd name="T26" fmla="*/ 62061 w 64"/>
                <a:gd name="T27" fmla="*/ 27568 h 41"/>
                <a:gd name="T28" fmla="*/ 13791 w 64"/>
                <a:gd name="T29" fmla="*/ 72367 h 41"/>
                <a:gd name="T30" fmla="*/ 110332 w 64"/>
                <a:gd name="T31" fmla="*/ 127504 h 41"/>
                <a:gd name="T32" fmla="*/ 203424 w 64"/>
                <a:gd name="T33" fmla="*/ 72367 h 41"/>
                <a:gd name="T34" fmla="*/ 158602 w 64"/>
                <a:gd name="T35" fmla="*/ 27568 h 41"/>
                <a:gd name="T36" fmla="*/ 110332 w 64"/>
                <a:gd name="T37" fmla="*/ 17230 h 41"/>
                <a:gd name="T38" fmla="*/ 72405 w 64"/>
                <a:gd name="T39" fmla="*/ 55137 h 41"/>
                <a:gd name="T40" fmla="*/ 79301 w 64"/>
                <a:gd name="T41" fmla="*/ 62029 h 41"/>
                <a:gd name="T42" fmla="*/ 82749 w 64"/>
                <a:gd name="T43" fmla="*/ 55137 h 41"/>
                <a:gd name="T44" fmla="*/ 110332 w 64"/>
                <a:gd name="T45" fmla="*/ 31014 h 41"/>
                <a:gd name="T46" fmla="*/ 113779 w 64"/>
                <a:gd name="T47" fmla="*/ 24122 h 41"/>
                <a:gd name="T48" fmla="*/ 110332 w 64"/>
                <a:gd name="T49" fmla="*/ 17230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41">
                  <a:moveTo>
                    <a:pt x="63" y="23"/>
                  </a:moveTo>
                  <a:cubicBezTo>
                    <a:pt x="56" y="34"/>
                    <a:pt x="44" y="41"/>
                    <a:pt x="32" y="41"/>
                  </a:cubicBezTo>
                  <a:cubicBezTo>
                    <a:pt x="19" y="41"/>
                    <a:pt x="7" y="34"/>
                    <a:pt x="0" y="23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7" y="8"/>
                    <a:pt x="19" y="0"/>
                    <a:pt x="32" y="0"/>
                  </a:cubicBezTo>
                  <a:cubicBezTo>
                    <a:pt x="44" y="0"/>
                    <a:pt x="56" y="8"/>
                    <a:pt x="63" y="18"/>
                  </a:cubicBezTo>
                  <a:cubicBezTo>
                    <a:pt x="63" y="19"/>
                    <a:pt x="64" y="20"/>
                    <a:pt x="64" y="21"/>
                  </a:cubicBezTo>
                  <a:cubicBezTo>
                    <a:pt x="64" y="22"/>
                    <a:pt x="63" y="23"/>
                    <a:pt x="63" y="23"/>
                  </a:cubicBezTo>
                  <a:close/>
                  <a:moveTo>
                    <a:pt x="46" y="8"/>
                  </a:moveTo>
                  <a:cubicBezTo>
                    <a:pt x="47" y="11"/>
                    <a:pt x="48" y="13"/>
                    <a:pt x="48" y="16"/>
                  </a:cubicBezTo>
                  <a:cubicBezTo>
                    <a:pt x="48" y="25"/>
                    <a:pt x="41" y="32"/>
                    <a:pt x="32" y="32"/>
                  </a:cubicBezTo>
                  <a:cubicBezTo>
                    <a:pt x="23" y="32"/>
                    <a:pt x="16" y="25"/>
                    <a:pt x="16" y="16"/>
                  </a:cubicBezTo>
                  <a:cubicBezTo>
                    <a:pt x="16" y="13"/>
                    <a:pt x="17" y="11"/>
                    <a:pt x="18" y="8"/>
                  </a:cubicBezTo>
                  <a:cubicBezTo>
                    <a:pt x="12" y="11"/>
                    <a:pt x="8" y="16"/>
                    <a:pt x="4" y="21"/>
                  </a:cubicBezTo>
                  <a:cubicBezTo>
                    <a:pt x="10" y="30"/>
                    <a:pt x="20" y="37"/>
                    <a:pt x="32" y="37"/>
                  </a:cubicBezTo>
                  <a:cubicBezTo>
                    <a:pt x="43" y="37"/>
                    <a:pt x="53" y="30"/>
                    <a:pt x="59" y="21"/>
                  </a:cubicBezTo>
                  <a:cubicBezTo>
                    <a:pt x="56" y="16"/>
                    <a:pt x="51" y="11"/>
                    <a:pt x="46" y="8"/>
                  </a:cubicBezTo>
                  <a:close/>
                  <a:moveTo>
                    <a:pt x="32" y="5"/>
                  </a:moveTo>
                  <a:cubicBezTo>
                    <a:pt x="26" y="5"/>
                    <a:pt x="21" y="10"/>
                    <a:pt x="21" y="16"/>
                  </a:cubicBezTo>
                  <a:cubicBezTo>
                    <a:pt x="21" y="17"/>
                    <a:pt x="22" y="18"/>
                    <a:pt x="23" y="18"/>
                  </a:cubicBezTo>
                  <a:cubicBezTo>
                    <a:pt x="24" y="18"/>
                    <a:pt x="24" y="17"/>
                    <a:pt x="24" y="16"/>
                  </a:cubicBezTo>
                  <a:cubicBezTo>
                    <a:pt x="24" y="12"/>
                    <a:pt x="28" y="9"/>
                    <a:pt x="32" y="9"/>
                  </a:cubicBezTo>
                  <a:cubicBezTo>
                    <a:pt x="33" y="9"/>
                    <a:pt x="33" y="8"/>
                    <a:pt x="33" y="7"/>
                  </a:cubicBezTo>
                  <a:cubicBezTo>
                    <a:pt x="33" y="6"/>
                    <a:pt x="33" y="5"/>
                    <a:pt x="32" y="5"/>
                  </a:cubicBezTo>
                  <a:close/>
                </a:path>
              </a:pathLst>
            </a:custGeom>
            <a:solidFill>
              <a:srgbClr val="DAE3F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A2239B-42D6-5A28-D493-C46D94D22DBA}"/>
              </a:ext>
            </a:extLst>
          </p:cNvPr>
          <p:cNvCxnSpPr>
            <a:cxnSpLocks/>
          </p:cNvCxnSpPr>
          <p:nvPr/>
        </p:nvCxnSpPr>
        <p:spPr>
          <a:xfrm>
            <a:off x="4801008" y="1355687"/>
            <a:ext cx="0" cy="49583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B02682-90F9-0E35-2647-0C73DCB8D1EF}"/>
              </a:ext>
            </a:extLst>
          </p:cNvPr>
          <p:cNvGrpSpPr/>
          <p:nvPr/>
        </p:nvGrpSpPr>
        <p:grpSpPr>
          <a:xfrm>
            <a:off x="2775814" y="894746"/>
            <a:ext cx="1772376" cy="5289192"/>
            <a:chOff x="2833485" y="894746"/>
            <a:chExt cx="1772376" cy="5289192"/>
          </a:xfrm>
        </p:grpSpPr>
        <p:sp>
          <p:nvSpPr>
            <p:cNvPr id="57" name="Arrow: Pentagon 56">
              <a:extLst>
                <a:ext uri="{FF2B5EF4-FFF2-40B4-BE49-F238E27FC236}">
                  <a16:creationId xmlns:a16="http://schemas.microsoft.com/office/drawing/2014/main" id="{9BFE3A44-8C96-3C89-A5AF-A62CD91F6E2E}"/>
                </a:ext>
              </a:extLst>
            </p:cNvPr>
            <p:cNvSpPr/>
            <p:nvPr/>
          </p:nvSpPr>
          <p:spPr>
            <a:xfrm>
              <a:off x="2833485" y="894746"/>
              <a:ext cx="1772376" cy="365125"/>
            </a:xfrm>
            <a:prstGeom prst="homePlat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364D6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Entities and Data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4D393E-13A7-9D30-7A60-370872647874}"/>
                </a:ext>
              </a:extLst>
            </p:cNvPr>
            <p:cNvSpPr txBox="1"/>
            <p:nvPr/>
          </p:nvSpPr>
          <p:spPr>
            <a:xfrm>
              <a:off x="2833485" y="1397469"/>
              <a:ext cx="1678755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Which Entities are related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 available to each entity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118">
              <a:extLst>
                <a:ext uri="{FF2B5EF4-FFF2-40B4-BE49-F238E27FC236}">
                  <a16:creationId xmlns:a16="http://schemas.microsoft.com/office/drawing/2014/main" id="{B3D08C41-999A-4C66-C3F8-A7D4B7B105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5297" y="5687138"/>
              <a:ext cx="572400" cy="496800"/>
            </a:xfrm>
            <a:custGeom>
              <a:avLst/>
              <a:gdLst>
                <a:gd name="T0" fmla="*/ 198537 w 64"/>
                <a:gd name="T1" fmla="*/ 173037 h 50"/>
                <a:gd name="T2" fmla="*/ 0 w 64"/>
                <a:gd name="T3" fmla="*/ 152273 h 50"/>
                <a:gd name="T4" fmla="*/ 17115 w 64"/>
                <a:gd name="T5" fmla="*/ 0 h 50"/>
                <a:gd name="T6" fmla="*/ 219075 w 64"/>
                <a:gd name="T7" fmla="*/ 17304 h 50"/>
                <a:gd name="T8" fmla="*/ 201960 w 64"/>
                <a:gd name="T9" fmla="*/ 51911 h 50"/>
                <a:gd name="T10" fmla="*/ 17115 w 64"/>
                <a:gd name="T11" fmla="*/ 44990 h 50"/>
                <a:gd name="T12" fmla="*/ 13692 w 64"/>
                <a:gd name="T13" fmla="*/ 152273 h 50"/>
                <a:gd name="T14" fmla="*/ 198537 w 64"/>
                <a:gd name="T15" fmla="*/ 155733 h 50"/>
                <a:gd name="T16" fmla="*/ 201960 w 64"/>
                <a:gd name="T17" fmla="*/ 51911 h 50"/>
                <a:gd name="T18" fmla="*/ 41077 w 64"/>
                <a:gd name="T19" fmla="*/ 79597 h 50"/>
                <a:gd name="T20" fmla="*/ 30807 w 64"/>
                <a:gd name="T21" fmla="*/ 72676 h 50"/>
                <a:gd name="T22" fmla="*/ 34230 w 64"/>
                <a:gd name="T23" fmla="*/ 62293 h 50"/>
                <a:gd name="T24" fmla="*/ 44500 w 64"/>
                <a:gd name="T25" fmla="*/ 65754 h 50"/>
                <a:gd name="T26" fmla="*/ 44500 w 64"/>
                <a:gd name="T27" fmla="*/ 107283 h 50"/>
                <a:gd name="T28" fmla="*/ 34230 w 64"/>
                <a:gd name="T29" fmla="*/ 110744 h 50"/>
                <a:gd name="T30" fmla="*/ 30807 w 64"/>
                <a:gd name="T31" fmla="*/ 96901 h 50"/>
                <a:gd name="T32" fmla="*/ 41077 w 64"/>
                <a:gd name="T33" fmla="*/ 93440 h 50"/>
                <a:gd name="T34" fmla="*/ 44500 w 64"/>
                <a:gd name="T35" fmla="*/ 107283 h 50"/>
                <a:gd name="T36" fmla="*/ 41077 w 64"/>
                <a:gd name="T37" fmla="*/ 141890 h 50"/>
                <a:gd name="T38" fmla="*/ 30807 w 64"/>
                <a:gd name="T39" fmla="*/ 138430 h 50"/>
                <a:gd name="T40" fmla="*/ 34230 w 64"/>
                <a:gd name="T41" fmla="*/ 124587 h 50"/>
                <a:gd name="T42" fmla="*/ 44500 w 64"/>
                <a:gd name="T43" fmla="*/ 128047 h 50"/>
                <a:gd name="T44" fmla="*/ 188268 w 64"/>
                <a:gd name="T45" fmla="*/ 72676 h 50"/>
                <a:gd name="T46" fmla="*/ 65038 w 64"/>
                <a:gd name="T47" fmla="*/ 79597 h 50"/>
                <a:gd name="T48" fmla="*/ 61615 w 64"/>
                <a:gd name="T49" fmla="*/ 65754 h 50"/>
                <a:gd name="T50" fmla="*/ 181421 w 64"/>
                <a:gd name="T51" fmla="*/ 62293 h 50"/>
                <a:gd name="T52" fmla="*/ 188268 w 64"/>
                <a:gd name="T53" fmla="*/ 72676 h 50"/>
                <a:gd name="T54" fmla="*/ 181421 w 64"/>
                <a:gd name="T55" fmla="*/ 110744 h 50"/>
                <a:gd name="T56" fmla="*/ 61615 w 64"/>
                <a:gd name="T57" fmla="*/ 107283 h 50"/>
                <a:gd name="T58" fmla="*/ 65038 w 64"/>
                <a:gd name="T59" fmla="*/ 93440 h 50"/>
                <a:gd name="T60" fmla="*/ 188268 w 64"/>
                <a:gd name="T61" fmla="*/ 96901 h 50"/>
                <a:gd name="T62" fmla="*/ 188268 w 64"/>
                <a:gd name="T63" fmla="*/ 138430 h 50"/>
                <a:gd name="T64" fmla="*/ 65038 w 64"/>
                <a:gd name="T65" fmla="*/ 141890 h 50"/>
                <a:gd name="T66" fmla="*/ 61615 w 64"/>
                <a:gd name="T67" fmla="*/ 128047 h 50"/>
                <a:gd name="T68" fmla="*/ 181421 w 64"/>
                <a:gd name="T69" fmla="*/ 124587 h 50"/>
                <a:gd name="T70" fmla="*/ 188268 w 64"/>
                <a:gd name="T71" fmla="*/ 138430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4" h="50">
                  <a:moveTo>
                    <a:pt x="64" y="44"/>
                  </a:moveTo>
                  <a:cubicBezTo>
                    <a:pt x="64" y="47"/>
                    <a:pt x="61" y="50"/>
                    <a:pt x="58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2"/>
                    <a:pt x="64" y="5"/>
                  </a:cubicBezTo>
                  <a:lnTo>
                    <a:pt x="64" y="44"/>
                  </a:lnTo>
                  <a:close/>
                  <a:moveTo>
                    <a:pt x="59" y="15"/>
                  </a:moveTo>
                  <a:cubicBezTo>
                    <a:pt x="59" y="14"/>
                    <a:pt x="59" y="13"/>
                    <a:pt x="58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5" y="45"/>
                    <a:pt x="5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lnTo>
                    <a:pt x="59" y="15"/>
                  </a:lnTo>
                  <a:close/>
                  <a:moveTo>
                    <a:pt x="13" y="21"/>
                  </a:moveTo>
                  <a:cubicBezTo>
                    <a:pt x="13" y="22"/>
                    <a:pt x="13" y="23"/>
                    <a:pt x="12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2"/>
                    <a:pt x="9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9"/>
                    <a:pt x="13" y="19"/>
                  </a:cubicBezTo>
                  <a:lnTo>
                    <a:pt x="13" y="21"/>
                  </a:lnTo>
                  <a:close/>
                  <a:moveTo>
                    <a:pt x="13" y="31"/>
                  </a:moveTo>
                  <a:cubicBezTo>
                    <a:pt x="13" y="31"/>
                    <a:pt x="13" y="32"/>
                    <a:pt x="12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7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8"/>
                    <a:pt x="13" y="28"/>
                  </a:cubicBezTo>
                  <a:lnTo>
                    <a:pt x="13" y="31"/>
                  </a:lnTo>
                  <a:close/>
                  <a:moveTo>
                    <a:pt x="13" y="40"/>
                  </a:moveTo>
                  <a:cubicBezTo>
                    <a:pt x="13" y="40"/>
                    <a:pt x="13" y="41"/>
                    <a:pt x="12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1"/>
                    <a:pt x="9" y="40"/>
                    <a:pt x="9" y="40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6"/>
                    <a:pt x="13" y="37"/>
                    <a:pt x="13" y="37"/>
                  </a:cubicBezTo>
                  <a:lnTo>
                    <a:pt x="13" y="40"/>
                  </a:lnTo>
                  <a:close/>
                  <a:moveTo>
                    <a:pt x="55" y="21"/>
                  </a:moveTo>
                  <a:cubicBezTo>
                    <a:pt x="55" y="22"/>
                    <a:pt x="54" y="23"/>
                    <a:pt x="53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8" y="22"/>
                    <a:pt x="18" y="2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5" y="19"/>
                    <a:pt x="55" y="19"/>
                  </a:cubicBezTo>
                  <a:lnTo>
                    <a:pt x="55" y="21"/>
                  </a:lnTo>
                  <a:close/>
                  <a:moveTo>
                    <a:pt x="55" y="31"/>
                  </a:moveTo>
                  <a:cubicBezTo>
                    <a:pt x="55" y="31"/>
                    <a:pt x="54" y="32"/>
                    <a:pt x="53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5" y="28"/>
                    <a:pt x="55" y="28"/>
                  </a:cubicBezTo>
                  <a:lnTo>
                    <a:pt x="55" y="31"/>
                  </a:lnTo>
                  <a:close/>
                  <a:moveTo>
                    <a:pt x="55" y="40"/>
                  </a:moveTo>
                  <a:cubicBezTo>
                    <a:pt x="55" y="40"/>
                    <a:pt x="54" y="41"/>
                    <a:pt x="5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0"/>
                    <a:pt x="18" y="40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19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6"/>
                    <a:pt x="55" y="37"/>
                    <a:pt x="55" y="37"/>
                  </a:cubicBezTo>
                  <a:lnTo>
                    <a:pt x="55" y="40"/>
                  </a:lnTo>
                  <a:close/>
                </a:path>
              </a:pathLst>
            </a:custGeom>
            <a:solidFill>
              <a:srgbClr val="DAE3F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25C5F0-7558-5A76-1D80-514D8DFCB118}"/>
              </a:ext>
            </a:extLst>
          </p:cNvPr>
          <p:cNvCxnSpPr>
            <a:cxnSpLocks/>
          </p:cNvCxnSpPr>
          <p:nvPr/>
        </p:nvCxnSpPr>
        <p:spPr>
          <a:xfrm>
            <a:off x="2522996" y="1355687"/>
            <a:ext cx="0" cy="49583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F85695-DD88-F7B2-D4DD-0B129A72BAA4}"/>
              </a:ext>
            </a:extLst>
          </p:cNvPr>
          <p:cNvGrpSpPr/>
          <p:nvPr/>
        </p:nvGrpSpPr>
        <p:grpSpPr>
          <a:xfrm>
            <a:off x="497802" y="905346"/>
            <a:ext cx="1772376" cy="5278592"/>
            <a:chOff x="497802" y="905346"/>
            <a:chExt cx="1772376" cy="5278592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F6382A09-54E5-46C1-AD37-A91AD5E170C0}"/>
                </a:ext>
              </a:extLst>
            </p:cNvPr>
            <p:cNvSpPr/>
            <p:nvPr/>
          </p:nvSpPr>
          <p:spPr>
            <a:xfrm>
              <a:off x="497802" y="905346"/>
              <a:ext cx="1772376" cy="365125"/>
            </a:xfrm>
            <a:prstGeom prst="homePlat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364D6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Objective, Growth Levers and KPIs</a:t>
              </a:r>
              <a:endParaRPr lang="en-US" sz="2400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CFF853-ABB0-0A98-E289-8032EB70CA71}"/>
                </a:ext>
              </a:extLst>
            </p:cNvPr>
            <p:cNvSpPr txBox="1"/>
            <p:nvPr/>
          </p:nvSpPr>
          <p:spPr>
            <a:xfrm>
              <a:off x="523594" y="1355687"/>
              <a:ext cx="1579457" cy="1785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Business Objective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Growth Levers to afford 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How to measure the growth lever</a:t>
              </a:r>
            </a:p>
          </p:txBody>
        </p:sp>
        <p:sp>
          <p:nvSpPr>
            <p:cNvPr id="81" name="Freeform 105">
              <a:extLst>
                <a:ext uri="{FF2B5EF4-FFF2-40B4-BE49-F238E27FC236}">
                  <a16:creationId xmlns:a16="http://schemas.microsoft.com/office/drawing/2014/main" id="{65F98E4C-E568-1498-6722-AAFFFBC7A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541" y="5687811"/>
              <a:ext cx="570811" cy="496127"/>
            </a:xfrm>
            <a:custGeom>
              <a:avLst/>
              <a:gdLst>
                <a:gd name="T0" fmla="*/ 0 w 71"/>
                <a:gd name="T1" fmla="*/ 158392 h 71"/>
                <a:gd name="T2" fmla="*/ 30788 w 71"/>
                <a:gd name="T3" fmla="*/ 106743 h 71"/>
                <a:gd name="T4" fmla="*/ 13684 w 71"/>
                <a:gd name="T5" fmla="*/ 110186 h 71"/>
                <a:gd name="T6" fmla="*/ 23947 w 71"/>
                <a:gd name="T7" fmla="*/ 86083 h 71"/>
                <a:gd name="T8" fmla="*/ 20526 w 71"/>
                <a:gd name="T9" fmla="*/ 144619 h 71"/>
                <a:gd name="T10" fmla="*/ 37630 w 71"/>
                <a:gd name="T11" fmla="*/ 134289 h 71"/>
                <a:gd name="T12" fmla="*/ 51314 w 71"/>
                <a:gd name="T13" fmla="*/ 158392 h 71"/>
                <a:gd name="T14" fmla="*/ 0 w 71"/>
                <a:gd name="T15" fmla="*/ 237588 h 71"/>
                <a:gd name="T16" fmla="*/ 23947 w 71"/>
                <a:gd name="T17" fmla="*/ 230702 h 71"/>
                <a:gd name="T18" fmla="*/ 17105 w 71"/>
                <a:gd name="T19" fmla="*/ 213485 h 71"/>
                <a:gd name="T20" fmla="*/ 30788 w 71"/>
                <a:gd name="T21" fmla="*/ 189382 h 71"/>
                <a:gd name="T22" fmla="*/ 17105 w 71"/>
                <a:gd name="T23" fmla="*/ 189382 h 71"/>
                <a:gd name="T24" fmla="*/ 3421 w 71"/>
                <a:gd name="T25" fmla="*/ 196269 h 71"/>
                <a:gd name="T26" fmla="*/ 47893 w 71"/>
                <a:gd name="T27" fmla="*/ 175609 h 71"/>
                <a:gd name="T28" fmla="*/ 34209 w 71"/>
                <a:gd name="T29" fmla="*/ 203155 h 71"/>
                <a:gd name="T30" fmla="*/ 23947 w 71"/>
                <a:gd name="T31" fmla="*/ 244475 h 71"/>
                <a:gd name="T32" fmla="*/ 3421 w 71"/>
                <a:gd name="T33" fmla="*/ 68866 h 71"/>
                <a:gd name="T34" fmla="*/ 20526 w 71"/>
                <a:gd name="T35" fmla="*/ 55093 h 71"/>
                <a:gd name="T36" fmla="*/ 20526 w 71"/>
                <a:gd name="T37" fmla="*/ 20660 h 71"/>
                <a:gd name="T38" fmla="*/ 13684 w 71"/>
                <a:gd name="T39" fmla="*/ 27546 h 71"/>
                <a:gd name="T40" fmla="*/ 20526 w 71"/>
                <a:gd name="T41" fmla="*/ 0 h 71"/>
                <a:gd name="T42" fmla="*/ 37630 w 71"/>
                <a:gd name="T43" fmla="*/ 55093 h 71"/>
                <a:gd name="T44" fmla="*/ 51314 w 71"/>
                <a:gd name="T45" fmla="*/ 68866 h 71"/>
                <a:gd name="T46" fmla="*/ 239466 w 71"/>
                <a:gd name="T47" fmla="*/ 68866 h 71"/>
                <a:gd name="T48" fmla="*/ 68419 w 71"/>
                <a:gd name="T49" fmla="*/ 65423 h 71"/>
                <a:gd name="T50" fmla="*/ 71840 w 71"/>
                <a:gd name="T51" fmla="*/ 34433 h 71"/>
                <a:gd name="T52" fmla="*/ 242887 w 71"/>
                <a:gd name="T53" fmla="*/ 37876 h 71"/>
                <a:gd name="T54" fmla="*/ 242887 w 71"/>
                <a:gd name="T55" fmla="*/ 134289 h 71"/>
                <a:gd name="T56" fmla="*/ 71840 w 71"/>
                <a:gd name="T57" fmla="*/ 137732 h 71"/>
                <a:gd name="T58" fmla="*/ 68419 w 71"/>
                <a:gd name="T59" fmla="*/ 106743 h 71"/>
                <a:gd name="T60" fmla="*/ 239466 w 71"/>
                <a:gd name="T61" fmla="*/ 103299 h 71"/>
                <a:gd name="T62" fmla="*/ 242887 w 71"/>
                <a:gd name="T63" fmla="*/ 134289 h 71"/>
                <a:gd name="T64" fmla="*/ 239466 w 71"/>
                <a:gd name="T65" fmla="*/ 210042 h 71"/>
                <a:gd name="T66" fmla="*/ 68419 w 71"/>
                <a:gd name="T67" fmla="*/ 206599 h 71"/>
                <a:gd name="T68" fmla="*/ 71840 w 71"/>
                <a:gd name="T69" fmla="*/ 175609 h 71"/>
                <a:gd name="T70" fmla="*/ 242887 w 71"/>
                <a:gd name="T71" fmla="*/ 179052 h 7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1" h="71">
                  <a:moveTo>
                    <a:pt x="15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36"/>
                    <a:pt x="9" y="35"/>
                    <a:pt x="9" y="31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9"/>
                    <a:pt x="4" y="31"/>
                    <a:pt x="4" y="3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27"/>
                    <a:pt x="4" y="25"/>
                    <a:pt x="7" y="25"/>
                  </a:cubicBezTo>
                  <a:cubicBezTo>
                    <a:pt x="11" y="25"/>
                    <a:pt x="14" y="27"/>
                    <a:pt x="14" y="31"/>
                  </a:cubicBezTo>
                  <a:cubicBezTo>
                    <a:pt x="14" y="37"/>
                    <a:pt x="6" y="38"/>
                    <a:pt x="6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5" y="39"/>
                    <a:pt x="15" y="39"/>
                    <a:pt x="15" y="39"/>
                  </a:cubicBezTo>
                  <a:lnTo>
                    <a:pt x="15" y="46"/>
                  </a:lnTo>
                  <a:close/>
                  <a:moveTo>
                    <a:pt x="7" y="71"/>
                  </a:moveTo>
                  <a:cubicBezTo>
                    <a:pt x="5" y="71"/>
                    <a:pt x="2" y="70"/>
                    <a:pt x="0" y="69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6"/>
                    <a:pt x="5" y="67"/>
                    <a:pt x="7" y="67"/>
                  </a:cubicBezTo>
                  <a:cubicBezTo>
                    <a:pt x="8" y="67"/>
                    <a:pt x="10" y="66"/>
                    <a:pt x="10" y="65"/>
                  </a:cubicBezTo>
                  <a:cubicBezTo>
                    <a:pt x="10" y="62"/>
                    <a:pt x="7" y="62"/>
                    <a:pt x="5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6" y="58"/>
                    <a:pt x="7" y="56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8" y="55"/>
                    <a:pt x="6" y="55"/>
                    <a:pt x="5" y="5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3" y="60"/>
                    <a:pt x="15" y="62"/>
                    <a:pt x="15" y="64"/>
                  </a:cubicBezTo>
                  <a:cubicBezTo>
                    <a:pt x="15" y="69"/>
                    <a:pt x="11" y="71"/>
                    <a:pt x="7" y="71"/>
                  </a:cubicBezTo>
                  <a:close/>
                  <a:moveTo>
                    <a:pt x="15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3"/>
                    <a:pt x="6" y="9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5" y="20"/>
                  </a:lnTo>
                  <a:close/>
                  <a:moveTo>
                    <a:pt x="71" y="19"/>
                  </a:moveTo>
                  <a:cubicBezTo>
                    <a:pt x="71" y="19"/>
                    <a:pt x="71" y="20"/>
                    <a:pt x="7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19"/>
                    <a:pt x="20" y="1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1" y="10"/>
                    <a:pt x="71" y="10"/>
                    <a:pt x="71" y="11"/>
                  </a:cubicBezTo>
                  <a:lnTo>
                    <a:pt x="71" y="19"/>
                  </a:lnTo>
                  <a:close/>
                  <a:moveTo>
                    <a:pt x="71" y="39"/>
                  </a:moveTo>
                  <a:cubicBezTo>
                    <a:pt x="71" y="40"/>
                    <a:pt x="71" y="40"/>
                    <a:pt x="7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0" y="40"/>
                    <a:pt x="20" y="3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0"/>
                    <a:pt x="21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1" y="30"/>
                    <a:pt x="71" y="31"/>
                    <a:pt x="71" y="31"/>
                  </a:cubicBezTo>
                  <a:lnTo>
                    <a:pt x="71" y="39"/>
                  </a:lnTo>
                  <a:close/>
                  <a:moveTo>
                    <a:pt x="71" y="60"/>
                  </a:moveTo>
                  <a:cubicBezTo>
                    <a:pt x="71" y="60"/>
                    <a:pt x="71" y="61"/>
                    <a:pt x="70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0" y="60"/>
                    <a:pt x="20" y="6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1"/>
                    <a:pt x="21" y="51"/>
                    <a:pt x="21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1" y="51"/>
                    <a:pt x="71" y="52"/>
                  </a:cubicBezTo>
                  <a:lnTo>
                    <a:pt x="71" y="60"/>
                  </a:lnTo>
                  <a:close/>
                </a:path>
              </a:pathLst>
            </a:custGeom>
            <a:solidFill>
              <a:srgbClr val="DAE3F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475EC27-AD75-BA64-E080-D0A2D43170E5}"/>
                </a:ext>
              </a:extLst>
            </p:cNvPr>
            <p:cNvGrpSpPr/>
            <p:nvPr/>
          </p:nvGrpSpPr>
          <p:grpSpPr>
            <a:xfrm>
              <a:off x="655933" y="3442495"/>
              <a:ext cx="1384995" cy="1471891"/>
              <a:chOff x="640198" y="3442846"/>
              <a:chExt cx="1384995" cy="1471891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DA3E9B-4F7B-0B38-EF9A-BE0AFBE1F7EE}"/>
                  </a:ext>
                </a:extLst>
              </p:cNvPr>
              <p:cNvSpPr txBox="1"/>
              <p:nvPr/>
            </p:nvSpPr>
            <p:spPr>
              <a:xfrm>
                <a:off x="830699" y="3442846"/>
                <a:ext cx="961802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Objective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3263AED-1A60-F4E3-C03A-9FEB10F63C38}"/>
                  </a:ext>
                </a:extLst>
              </p:cNvPr>
              <p:cNvSpPr txBox="1"/>
              <p:nvPr/>
            </p:nvSpPr>
            <p:spPr>
              <a:xfrm>
                <a:off x="640198" y="4040292"/>
                <a:ext cx="1384995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Growth Lever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3FFC810-D764-5F9E-E898-01F9B25FF67F}"/>
                  </a:ext>
                </a:extLst>
              </p:cNvPr>
              <p:cNvSpPr txBox="1"/>
              <p:nvPr/>
            </p:nvSpPr>
            <p:spPr>
              <a:xfrm>
                <a:off x="1126934" y="4637738"/>
                <a:ext cx="371897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KPI</a:t>
                </a:r>
              </a:p>
            </p:txBody>
          </p:sp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F3273447-CB83-A40E-B44B-39AD2FCF2ECC}"/>
                  </a:ext>
                </a:extLst>
              </p:cNvPr>
              <p:cNvSpPr/>
              <p:nvPr/>
            </p:nvSpPr>
            <p:spPr>
              <a:xfrm>
                <a:off x="1188099" y="3742484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Arrow: Down 89">
                <a:extLst>
                  <a:ext uri="{FF2B5EF4-FFF2-40B4-BE49-F238E27FC236}">
                    <a16:creationId xmlns:a16="http://schemas.microsoft.com/office/drawing/2014/main" id="{6CB1ADAF-41BE-BD12-697E-40757F7B91A6}"/>
                  </a:ext>
                </a:extLst>
              </p:cNvPr>
              <p:cNvSpPr/>
              <p:nvPr/>
            </p:nvSpPr>
            <p:spPr>
              <a:xfrm>
                <a:off x="1188099" y="4318952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90C3828-B4A0-098F-EA07-2E4654D49804}"/>
              </a:ext>
            </a:extLst>
          </p:cNvPr>
          <p:cNvCxnSpPr>
            <a:cxnSpLocks/>
          </p:cNvCxnSpPr>
          <p:nvPr/>
        </p:nvCxnSpPr>
        <p:spPr>
          <a:xfrm>
            <a:off x="9357032" y="1355687"/>
            <a:ext cx="0" cy="49583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89DB18-E4CB-3D6B-F986-9DA426ABCD7D}"/>
              </a:ext>
            </a:extLst>
          </p:cNvPr>
          <p:cNvGrpSpPr/>
          <p:nvPr/>
        </p:nvGrpSpPr>
        <p:grpSpPr>
          <a:xfrm>
            <a:off x="7331838" y="898986"/>
            <a:ext cx="1772376" cy="5284952"/>
            <a:chOff x="7510046" y="898986"/>
            <a:chExt cx="1772376" cy="5284952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829D80F6-D1CA-3301-7244-2067ABEFEBD1}"/>
                </a:ext>
              </a:extLst>
            </p:cNvPr>
            <p:cNvSpPr/>
            <p:nvPr/>
          </p:nvSpPr>
          <p:spPr>
            <a:xfrm>
              <a:off x="7510046" y="898986"/>
              <a:ext cx="1772376" cy="365125"/>
            </a:xfrm>
            <a:prstGeom prst="homePlat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364D6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 and Insights</a:t>
              </a:r>
            </a:p>
          </p:txBody>
        </p:sp>
        <p:sp>
          <p:nvSpPr>
            <p:cNvPr id="72" name="Freeform 178">
              <a:extLst>
                <a:ext uri="{FF2B5EF4-FFF2-40B4-BE49-F238E27FC236}">
                  <a16:creationId xmlns:a16="http://schemas.microsoft.com/office/drawing/2014/main" id="{9EB09B9F-22F0-8061-287C-22D065950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8572" y="5687138"/>
              <a:ext cx="572400" cy="496800"/>
            </a:xfrm>
            <a:custGeom>
              <a:avLst/>
              <a:gdLst>
                <a:gd name="T0" fmla="*/ 250825 w 158"/>
                <a:gd name="T1" fmla="*/ 188912 h 119"/>
                <a:gd name="T2" fmla="*/ 0 w 158"/>
                <a:gd name="T3" fmla="*/ 188912 h 119"/>
                <a:gd name="T4" fmla="*/ 0 w 158"/>
                <a:gd name="T5" fmla="*/ 0 h 119"/>
                <a:gd name="T6" fmla="*/ 14288 w 158"/>
                <a:gd name="T7" fmla="*/ 0 h 119"/>
                <a:gd name="T8" fmla="*/ 14288 w 158"/>
                <a:gd name="T9" fmla="*/ 171450 h 119"/>
                <a:gd name="T10" fmla="*/ 250825 w 158"/>
                <a:gd name="T11" fmla="*/ 171450 h 119"/>
                <a:gd name="T12" fmla="*/ 250825 w 158"/>
                <a:gd name="T13" fmla="*/ 188912 h 119"/>
                <a:gd name="T14" fmla="*/ 79375 w 158"/>
                <a:gd name="T15" fmla="*/ 157162 h 119"/>
                <a:gd name="T16" fmla="*/ 46038 w 158"/>
                <a:gd name="T17" fmla="*/ 157162 h 119"/>
                <a:gd name="T18" fmla="*/ 46038 w 158"/>
                <a:gd name="T19" fmla="*/ 95250 h 119"/>
                <a:gd name="T20" fmla="*/ 79375 w 158"/>
                <a:gd name="T21" fmla="*/ 95250 h 119"/>
                <a:gd name="T22" fmla="*/ 79375 w 158"/>
                <a:gd name="T23" fmla="*/ 157162 h 119"/>
                <a:gd name="T24" fmla="*/ 123825 w 158"/>
                <a:gd name="T25" fmla="*/ 157162 h 119"/>
                <a:gd name="T26" fmla="*/ 93663 w 158"/>
                <a:gd name="T27" fmla="*/ 157162 h 119"/>
                <a:gd name="T28" fmla="*/ 93663 w 158"/>
                <a:gd name="T29" fmla="*/ 30162 h 119"/>
                <a:gd name="T30" fmla="*/ 123825 w 158"/>
                <a:gd name="T31" fmla="*/ 30162 h 119"/>
                <a:gd name="T32" fmla="*/ 123825 w 158"/>
                <a:gd name="T33" fmla="*/ 157162 h 119"/>
                <a:gd name="T34" fmla="*/ 173038 w 158"/>
                <a:gd name="T35" fmla="*/ 157162 h 119"/>
                <a:gd name="T36" fmla="*/ 141288 w 158"/>
                <a:gd name="T37" fmla="*/ 157162 h 119"/>
                <a:gd name="T38" fmla="*/ 141288 w 158"/>
                <a:gd name="T39" fmla="*/ 61912 h 119"/>
                <a:gd name="T40" fmla="*/ 173038 w 158"/>
                <a:gd name="T41" fmla="*/ 61912 h 119"/>
                <a:gd name="T42" fmla="*/ 173038 w 158"/>
                <a:gd name="T43" fmla="*/ 157162 h 119"/>
                <a:gd name="T44" fmla="*/ 220663 w 158"/>
                <a:gd name="T45" fmla="*/ 157162 h 119"/>
                <a:gd name="T46" fmla="*/ 188913 w 158"/>
                <a:gd name="T47" fmla="*/ 157162 h 119"/>
                <a:gd name="T48" fmla="*/ 188913 w 158"/>
                <a:gd name="T49" fmla="*/ 17462 h 119"/>
                <a:gd name="T50" fmla="*/ 220663 w 158"/>
                <a:gd name="T51" fmla="*/ 17462 h 119"/>
                <a:gd name="T52" fmla="*/ 220663 w 158"/>
                <a:gd name="T53" fmla="*/ 157162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DAE3F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5107A1-61F2-1F6A-00E3-C353A7BD1B29}"/>
                </a:ext>
              </a:extLst>
            </p:cNvPr>
            <p:cNvSpPr txBox="1"/>
            <p:nvPr/>
          </p:nvSpPr>
          <p:spPr>
            <a:xfrm>
              <a:off x="7510046" y="1367090"/>
              <a:ext cx="1683841" cy="17851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Business Analytics Technics to answer the questions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1A55C62-309E-E16B-E57A-D7535E5A733C}"/>
                </a:ext>
              </a:extLst>
            </p:cNvPr>
            <p:cNvGrpSpPr/>
            <p:nvPr/>
          </p:nvGrpSpPr>
          <p:grpSpPr>
            <a:xfrm>
              <a:off x="7559965" y="3442495"/>
              <a:ext cx="1615827" cy="1824813"/>
              <a:chOff x="5863394" y="3442846"/>
              <a:chExt cx="1615827" cy="182481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27E834C-8A85-DBFD-53F4-D9F21A65A406}"/>
                  </a:ext>
                </a:extLst>
              </p:cNvPr>
              <p:cNvSpPr txBox="1"/>
              <p:nvPr/>
            </p:nvSpPr>
            <p:spPr>
              <a:xfrm>
                <a:off x="5863394" y="3442846"/>
                <a:ext cx="1561795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Sources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E8F81C8-0F1A-E9C8-AD12-5FCDC5DF9B43}"/>
                  </a:ext>
                </a:extLst>
              </p:cNvPr>
              <p:cNvSpPr txBox="1"/>
              <p:nvPr/>
            </p:nvSpPr>
            <p:spPr>
              <a:xfrm>
                <a:off x="5863394" y="4019483"/>
                <a:ext cx="1615827" cy="55399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Ingestion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preparation</a:t>
                </a:r>
              </a:p>
            </p:txBody>
          </p:sp>
          <p:sp>
            <p:nvSpPr>
              <p:cNvPr id="94" name="Arrow: Down 93">
                <a:extLst>
                  <a:ext uri="{FF2B5EF4-FFF2-40B4-BE49-F238E27FC236}">
                    <a16:creationId xmlns:a16="http://schemas.microsoft.com/office/drawing/2014/main" id="{1BA88639-32CA-A5E7-6E7C-A315AD4C9F94}"/>
                  </a:ext>
                </a:extLst>
              </p:cNvPr>
              <p:cNvSpPr/>
              <p:nvPr/>
            </p:nvSpPr>
            <p:spPr>
              <a:xfrm>
                <a:off x="6497080" y="3718943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Arrow: Down 94">
                <a:extLst>
                  <a:ext uri="{FF2B5EF4-FFF2-40B4-BE49-F238E27FC236}">
                    <a16:creationId xmlns:a16="http://schemas.microsoft.com/office/drawing/2014/main" id="{F25F17C9-2F8F-F148-C3E2-6194B77733ED}"/>
                  </a:ext>
                </a:extLst>
              </p:cNvPr>
              <p:cNvSpPr/>
              <p:nvPr/>
            </p:nvSpPr>
            <p:spPr>
              <a:xfrm>
                <a:off x="6497080" y="4643571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A4206C3-1368-2D59-861E-17D04968B8C7}"/>
                  </a:ext>
                </a:extLst>
              </p:cNvPr>
              <p:cNvSpPr txBox="1"/>
              <p:nvPr/>
            </p:nvSpPr>
            <p:spPr>
              <a:xfrm>
                <a:off x="6162424" y="4990660"/>
                <a:ext cx="923330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90F8F-DEDC-69DD-1BE2-7B4637AD85BF}"/>
              </a:ext>
            </a:extLst>
          </p:cNvPr>
          <p:cNvGrpSpPr/>
          <p:nvPr/>
        </p:nvGrpSpPr>
        <p:grpSpPr>
          <a:xfrm>
            <a:off x="9609850" y="903226"/>
            <a:ext cx="1772376" cy="5280712"/>
            <a:chOff x="9864236" y="903226"/>
            <a:chExt cx="1772376" cy="5280712"/>
          </a:xfrm>
        </p:grpSpPr>
        <p:sp>
          <p:nvSpPr>
            <p:cNvPr id="64" name="Arrow: Pentagon 63">
              <a:extLst>
                <a:ext uri="{FF2B5EF4-FFF2-40B4-BE49-F238E27FC236}">
                  <a16:creationId xmlns:a16="http://schemas.microsoft.com/office/drawing/2014/main" id="{9821C245-6BBC-252B-8C2D-5253BCE0FB2D}"/>
                </a:ext>
              </a:extLst>
            </p:cNvPr>
            <p:cNvSpPr/>
            <p:nvPr/>
          </p:nvSpPr>
          <p:spPr>
            <a:xfrm>
              <a:off x="9864236" y="903226"/>
              <a:ext cx="1772376" cy="365125"/>
            </a:xfrm>
            <a:prstGeom prst="homePlate">
              <a:avLst/>
            </a:prstGeom>
            <a:solidFill>
              <a:srgbClr val="DAE3F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364D6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Communication</a:t>
              </a:r>
            </a:p>
          </p:txBody>
        </p:sp>
        <p:sp>
          <p:nvSpPr>
            <p:cNvPr id="71" name="Freeform 135">
              <a:extLst>
                <a:ext uri="{FF2B5EF4-FFF2-40B4-BE49-F238E27FC236}">
                  <a16:creationId xmlns:a16="http://schemas.microsoft.com/office/drawing/2014/main" id="{BA491E82-D2D8-EE6F-C390-AEB52BF0D1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36490" y="5687138"/>
              <a:ext cx="572400" cy="496800"/>
            </a:xfrm>
            <a:custGeom>
              <a:avLst/>
              <a:gdLst>
                <a:gd name="T0" fmla="*/ 44667 w 73"/>
                <a:gd name="T1" fmla="*/ 134751 h 68"/>
                <a:gd name="T2" fmla="*/ 27488 w 73"/>
                <a:gd name="T3" fmla="*/ 134751 h 68"/>
                <a:gd name="T4" fmla="*/ 0 w 73"/>
                <a:gd name="T5" fmla="*/ 114020 h 68"/>
                <a:gd name="T6" fmla="*/ 17180 w 73"/>
                <a:gd name="T7" fmla="*/ 65648 h 68"/>
                <a:gd name="T8" fmla="*/ 51539 w 73"/>
                <a:gd name="T9" fmla="*/ 76013 h 68"/>
                <a:gd name="T10" fmla="*/ 68719 w 73"/>
                <a:gd name="T11" fmla="*/ 72558 h 68"/>
                <a:gd name="T12" fmla="*/ 68719 w 73"/>
                <a:gd name="T13" fmla="*/ 82924 h 68"/>
                <a:gd name="T14" fmla="*/ 79027 w 73"/>
                <a:gd name="T15" fmla="*/ 117475 h 68"/>
                <a:gd name="T16" fmla="*/ 44667 w 73"/>
                <a:gd name="T17" fmla="*/ 134751 h 68"/>
                <a:gd name="T18" fmla="*/ 51539 w 73"/>
                <a:gd name="T19" fmla="*/ 65648 h 68"/>
                <a:gd name="T20" fmla="*/ 17180 w 73"/>
                <a:gd name="T21" fmla="*/ 31096 h 68"/>
                <a:gd name="T22" fmla="*/ 51539 w 73"/>
                <a:gd name="T23" fmla="*/ 0 h 68"/>
                <a:gd name="T24" fmla="*/ 85899 w 73"/>
                <a:gd name="T25" fmla="*/ 31096 h 68"/>
                <a:gd name="T26" fmla="*/ 51539 w 73"/>
                <a:gd name="T27" fmla="*/ 65648 h 68"/>
                <a:gd name="T28" fmla="*/ 182106 w 73"/>
                <a:gd name="T29" fmla="*/ 234950 h 68"/>
                <a:gd name="T30" fmla="*/ 68719 w 73"/>
                <a:gd name="T31" fmla="*/ 234950 h 68"/>
                <a:gd name="T32" fmla="*/ 34360 w 73"/>
                <a:gd name="T33" fmla="*/ 200399 h 68"/>
                <a:gd name="T34" fmla="*/ 79027 w 73"/>
                <a:gd name="T35" fmla="*/ 124385 h 68"/>
                <a:gd name="T36" fmla="*/ 127130 w 73"/>
                <a:gd name="T37" fmla="*/ 141661 h 68"/>
                <a:gd name="T38" fmla="*/ 171798 w 73"/>
                <a:gd name="T39" fmla="*/ 124385 h 68"/>
                <a:gd name="T40" fmla="*/ 219901 w 73"/>
                <a:gd name="T41" fmla="*/ 200399 h 68"/>
                <a:gd name="T42" fmla="*/ 182106 w 73"/>
                <a:gd name="T43" fmla="*/ 234950 h 68"/>
                <a:gd name="T44" fmla="*/ 127130 w 73"/>
                <a:gd name="T45" fmla="*/ 134751 h 68"/>
                <a:gd name="T46" fmla="*/ 75591 w 73"/>
                <a:gd name="T47" fmla="*/ 82924 h 68"/>
                <a:gd name="T48" fmla="*/ 127130 w 73"/>
                <a:gd name="T49" fmla="*/ 31096 h 68"/>
                <a:gd name="T50" fmla="*/ 175234 w 73"/>
                <a:gd name="T51" fmla="*/ 82924 h 68"/>
                <a:gd name="T52" fmla="*/ 127130 w 73"/>
                <a:gd name="T53" fmla="*/ 134751 h 68"/>
                <a:gd name="T54" fmla="*/ 202722 w 73"/>
                <a:gd name="T55" fmla="*/ 65648 h 68"/>
                <a:gd name="T56" fmla="*/ 168362 w 73"/>
                <a:gd name="T57" fmla="*/ 31096 h 68"/>
                <a:gd name="T58" fmla="*/ 202722 w 73"/>
                <a:gd name="T59" fmla="*/ 0 h 68"/>
                <a:gd name="T60" fmla="*/ 233645 w 73"/>
                <a:gd name="T61" fmla="*/ 31096 h 68"/>
                <a:gd name="T62" fmla="*/ 202722 w 73"/>
                <a:gd name="T63" fmla="*/ 65648 h 68"/>
                <a:gd name="T64" fmla="*/ 226773 w 73"/>
                <a:gd name="T65" fmla="*/ 134751 h 68"/>
                <a:gd name="T66" fmla="*/ 209593 w 73"/>
                <a:gd name="T67" fmla="*/ 134751 h 68"/>
                <a:gd name="T68" fmla="*/ 175234 w 73"/>
                <a:gd name="T69" fmla="*/ 117475 h 68"/>
                <a:gd name="T70" fmla="*/ 185542 w 73"/>
                <a:gd name="T71" fmla="*/ 82924 h 68"/>
                <a:gd name="T72" fmla="*/ 185542 w 73"/>
                <a:gd name="T73" fmla="*/ 72558 h 68"/>
                <a:gd name="T74" fmla="*/ 202722 w 73"/>
                <a:gd name="T75" fmla="*/ 76013 h 68"/>
                <a:gd name="T76" fmla="*/ 237081 w 73"/>
                <a:gd name="T77" fmla="*/ 65648 h 68"/>
                <a:gd name="T78" fmla="*/ 250825 w 73"/>
                <a:gd name="T79" fmla="*/ 114020 h 68"/>
                <a:gd name="T80" fmla="*/ 226773 w 73"/>
                <a:gd name="T81" fmla="*/ 134751 h 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rgbClr val="DAE3F3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9C9C7F-AA44-6529-A0D4-FE188B5ACA5A}"/>
                </a:ext>
              </a:extLst>
            </p:cNvPr>
            <p:cNvSpPr txBox="1"/>
            <p:nvPr/>
          </p:nvSpPr>
          <p:spPr>
            <a:xfrm>
              <a:off x="9864236" y="1374647"/>
              <a:ext cx="1668403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Clear and Simple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Exhibits Framework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30B122B-A423-539E-9CF5-3418D84FC717}"/>
                </a:ext>
              </a:extLst>
            </p:cNvPr>
            <p:cNvGrpSpPr/>
            <p:nvPr/>
          </p:nvGrpSpPr>
          <p:grpSpPr>
            <a:xfrm>
              <a:off x="9867842" y="3408615"/>
              <a:ext cx="1729354" cy="1988189"/>
              <a:chOff x="7778489" y="3465607"/>
              <a:chExt cx="1545861" cy="1954309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331A587-BBB2-1CDF-4DF5-719ADE27D1B5}"/>
                  </a:ext>
                </a:extLst>
              </p:cNvPr>
              <p:cNvSpPr txBox="1"/>
              <p:nvPr/>
            </p:nvSpPr>
            <p:spPr>
              <a:xfrm>
                <a:off x="7785467" y="3465607"/>
                <a:ext cx="1538883" cy="27699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Big Conclusion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99D3428-E622-1ADB-4140-CE6EE2C5B48A}"/>
                  </a:ext>
                </a:extLst>
              </p:cNvPr>
              <p:cNvSpPr txBox="1"/>
              <p:nvPr/>
            </p:nvSpPr>
            <p:spPr>
              <a:xfrm>
                <a:off x="7784797" y="4023525"/>
                <a:ext cx="1491377" cy="54455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Insight Impact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the business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4162B3D-B059-55DF-7C7C-0389A24609AD}"/>
                  </a:ext>
                </a:extLst>
              </p:cNvPr>
              <p:cNvSpPr txBox="1"/>
              <p:nvPr/>
            </p:nvSpPr>
            <p:spPr>
              <a:xfrm>
                <a:off x="7778489" y="4865918"/>
                <a:ext cx="1476590" cy="55399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Presentation</a:t>
                </a:r>
              </a:p>
            </p:txBody>
          </p:sp>
          <p:sp>
            <p:nvSpPr>
              <p:cNvPr id="100" name="Arrow: Down 99">
                <a:extLst>
                  <a:ext uri="{FF2B5EF4-FFF2-40B4-BE49-F238E27FC236}">
                    <a16:creationId xmlns:a16="http://schemas.microsoft.com/office/drawing/2014/main" id="{381CE945-531A-7CC7-E290-28B90B321C31}"/>
                  </a:ext>
                </a:extLst>
              </p:cNvPr>
              <p:cNvSpPr/>
              <p:nvPr/>
            </p:nvSpPr>
            <p:spPr>
              <a:xfrm>
                <a:off x="8455520" y="3769120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Arrow: Down 100">
                <a:extLst>
                  <a:ext uri="{FF2B5EF4-FFF2-40B4-BE49-F238E27FC236}">
                    <a16:creationId xmlns:a16="http://schemas.microsoft.com/office/drawing/2014/main" id="{A211A566-3853-BEA5-90EC-026709D933A0}"/>
                  </a:ext>
                </a:extLst>
              </p:cNvPr>
              <p:cNvSpPr/>
              <p:nvPr/>
            </p:nvSpPr>
            <p:spPr>
              <a:xfrm>
                <a:off x="8443372" y="4581451"/>
                <a:ext cx="174227" cy="276999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813" y="1903901"/>
            <a:ext cx="37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Of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96072" y="789926"/>
            <a:ext cx="5030729" cy="821639"/>
            <a:chOff x="5629272" y="1943100"/>
            <a:chExt cx="5030729" cy="821639"/>
          </a:xfrm>
        </p:grpSpPr>
        <p:grpSp>
          <p:nvGrpSpPr>
            <p:cNvPr id="13" name="Group 12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Discovery Methodology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System of methods used to reach the project and its conclusions</a:t>
                </a:r>
                <a:endParaRPr lang="en-US" sz="11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738936" y="772111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696072" y="1890480"/>
            <a:ext cx="5030729" cy="705499"/>
            <a:chOff x="5629272" y="1943100"/>
            <a:chExt cx="5030729" cy="705499"/>
          </a:xfrm>
        </p:grpSpPr>
        <p:grpSp>
          <p:nvGrpSpPr>
            <p:cNvPr id="31" name="Group 30"/>
            <p:cNvGrpSpPr/>
            <p:nvPr/>
          </p:nvGrpSpPr>
          <p:grpSpPr>
            <a:xfrm>
              <a:off x="6669025" y="1943100"/>
              <a:ext cx="3990976" cy="567723"/>
              <a:chOff x="6669025" y="1943100"/>
              <a:chExt cx="3990976" cy="567723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Project Design</a:t>
                </a: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3148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Levers and KPIs - Some questions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738936" y="1872665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96071" y="3005162"/>
            <a:ext cx="5030729" cy="821639"/>
            <a:chOff x="5629272" y="1943100"/>
            <a:chExt cx="5030729" cy="821639"/>
          </a:xfrm>
        </p:grpSpPr>
        <p:grpSp>
          <p:nvGrpSpPr>
            <p:cNvPr id="38" name="Group 37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9025" y="1943100"/>
                <a:ext cx="39909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Insights</a:t>
                </a:r>
              </a:p>
              <a:p>
                <a:endPara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understanding and identification of cause-and-effect relationships and behaviors, with business impact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738935" y="2987347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96071" y="4133868"/>
            <a:ext cx="5030729" cy="821639"/>
            <a:chOff x="5629272" y="1943100"/>
            <a:chExt cx="5030729" cy="821639"/>
          </a:xfrm>
        </p:grpSpPr>
        <p:grpSp>
          <p:nvGrpSpPr>
            <p:cNvPr id="45" name="Group 44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After analysis which general conclusions could be taken and next steps if are required</a:t>
                </a:r>
                <a:endParaRPr lang="en-US" sz="1100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738935" y="4116053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0303" y="647561"/>
            <a:ext cx="76200" cy="5652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B5EF2BD-A172-7AB6-A479-F629BAA78C7E}"/>
              </a:ext>
            </a:extLst>
          </p:cNvPr>
          <p:cNvSpPr/>
          <p:nvPr/>
        </p:nvSpPr>
        <p:spPr>
          <a:xfrm rot="5400000">
            <a:off x="5189332" y="1892772"/>
            <a:ext cx="601162" cy="8216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0863B1DC-5B9D-5A96-4B6C-E7142B97C06F}"/>
              </a:ext>
            </a:extLst>
          </p:cNvPr>
          <p:cNvSpPr txBox="1">
            <a:spLocks/>
          </p:cNvSpPr>
          <p:nvPr/>
        </p:nvSpPr>
        <p:spPr>
          <a:xfrm>
            <a:off x="8610600" y="6451600"/>
            <a:ext cx="30578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B1C6C0-191C-40CF-84D4-50BF0AA51CF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1D178-7651-D2D0-5E7C-FFC24CB6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2" y="647561"/>
            <a:ext cx="32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5" progId="TCLayout.ActiveDocument.1">
                  <p:embed/>
                </p:oleObj>
              </mc:Choice>
              <mc:Fallback>
                <p:oleObj name="think-cell Slide" r:id="rId8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304699"/>
          </a:xfrm>
        </p:spPr>
        <p:txBody>
          <a:bodyPr vert="horz"/>
          <a:lstStyle/>
          <a:p>
            <a:r>
              <a:rPr lang="en-US" dirty="0">
                <a:solidFill>
                  <a:srgbClr val="364D6E"/>
                </a:solidFill>
              </a:rPr>
              <a:t>02 – Levers and KPIs of the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E1D31D-AA70-C679-23CC-C5E89C7EBD6D}"/>
              </a:ext>
            </a:extLst>
          </p:cNvPr>
          <p:cNvCxnSpPr>
            <a:cxnSpLocks/>
          </p:cNvCxnSpPr>
          <p:nvPr/>
        </p:nvCxnSpPr>
        <p:spPr>
          <a:xfrm>
            <a:off x="7730129" y="1575036"/>
            <a:ext cx="0" cy="487656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F3557-D438-9428-4E91-1DDCCFE09A3C}"/>
              </a:ext>
            </a:extLst>
          </p:cNvPr>
          <p:cNvGrpSpPr/>
          <p:nvPr/>
        </p:nvGrpSpPr>
        <p:grpSpPr>
          <a:xfrm>
            <a:off x="523592" y="1032039"/>
            <a:ext cx="7021795" cy="443198"/>
            <a:chOff x="523594" y="857518"/>
            <a:chExt cx="11144812" cy="443198"/>
          </a:xfrm>
        </p:grpSpPr>
        <p:sp>
          <p:nvSpPr>
            <p:cNvPr id="8" name="Rectangle 59">
              <a:extLst>
                <a:ext uri="{FF2B5EF4-FFF2-40B4-BE49-F238E27FC236}">
                  <a16:creationId xmlns:a16="http://schemas.microsoft.com/office/drawing/2014/main" id="{9AA1C8EF-6E5F-13AB-C33D-E7FFE8469007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endParaRPr lang="en-US" b="1" kern="0" dirty="0">
                <a:latin typeface="Arial"/>
              </a:endParaRP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solidFill>
                    <a:srgbClr val="364D6E"/>
                  </a:solidFill>
                  <a:latin typeface="Arial"/>
                </a:rPr>
                <a:t>Levers</a:t>
              </a:r>
            </a:p>
          </p:txBody>
        </p:sp>
        <p:sp>
          <p:nvSpPr>
            <p:cNvPr id="9" name="Line 60">
              <a:extLst>
                <a:ext uri="{FF2B5EF4-FFF2-40B4-BE49-F238E27FC236}">
                  <a16:creationId xmlns:a16="http://schemas.microsoft.com/office/drawing/2014/main" id="{7BB237F8-EA79-A2EF-27CA-EF9536A07829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14" name="Textfeld 33">
            <a:extLst>
              <a:ext uri="{FF2B5EF4-FFF2-40B4-BE49-F238E27FC236}">
                <a16:creationId xmlns:a16="http://schemas.microsoft.com/office/drawing/2014/main" id="{CE68683B-4413-8F89-4214-D86CAC8C8C9D}"/>
              </a:ext>
            </a:extLst>
          </p:cNvPr>
          <p:cNvSpPr txBox="1"/>
          <p:nvPr/>
        </p:nvSpPr>
        <p:spPr>
          <a:xfrm>
            <a:off x="523592" y="1774825"/>
            <a:ext cx="702179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After speaking with the valuation team, they tell us that the levers that have the most impact on the profitability of this type of investment are: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 price: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more you can charge per night, the higher the profitability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Occupation: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general, the more days a year a property can be rented, the greater its profitability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price: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cheaper the property can be acquired, the greater the profitability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870075-7AAF-C069-A435-7F84FF84AA24}"/>
              </a:ext>
            </a:extLst>
          </p:cNvPr>
          <p:cNvGrpSpPr/>
          <p:nvPr/>
        </p:nvGrpSpPr>
        <p:grpSpPr>
          <a:xfrm>
            <a:off x="7838795" y="1253638"/>
            <a:ext cx="3791892" cy="221599"/>
            <a:chOff x="523594" y="1079117"/>
            <a:chExt cx="11144812" cy="221599"/>
          </a:xfrm>
        </p:grpSpPr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E6DC795F-300C-7F4C-427E-6DF6E4EA8D71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1079117"/>
              <a:ext cx="1114481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solidFill>
                    <a:srgbClr val="364D6E"/>
                  </a:solidFill>
                  <a:latin typeface="Arial"/>
                </a:rPr>
                <a:t>KPIs</a:t>
              </a:r>
              <a:endParaRPr lang="en-US" kern="0" dirty="0">
                <a:solidFill>
                  <a:srgbClr val="364D6E"/>
                </a:solidFill>
                <a:latin typeface="Arial"/>
              </a:endParaRPr>
            </a:p>
          </p:txBody>
        </p:sp>
        <p:sp>
          <p:nvSpPr>
            <p:cNvPr id="28" name="Line 60">
              <a:extLst>
                <a:ext uri="{FF2B5EF4-FFF2-40B4-BE49-F238E27FC236}">
                  <a16:creationId xmlns:a16="http://schemas.microsoft.com/office/drawing/2014/main" id="{0D1DB7E1-9743-C3E8-611E-1B67E3E2B11E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D01130B-4ED7-E551-AE20-AD8D7092724F}"/>
              </a:ext>
            </a:extLst>
          </p:cNvPr>
          <p:cNvSpPr txBox="1"/>
          <p:nvPr/>
        </p:nvSpPr>
        <p:spPr>
          <a:xfrm>
            <a:off x="7838795" y="1774825"/>
            <a:ext cx="379189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measure </a:t>
            </a:r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as the number of days per year that the property can be rented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measure the </a:t>
            </a:r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 price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as the price per night in euros according to Airbnb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measure the </a:t>
            </a:r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of a property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the multiplication between the number of square meters and the average price per m2 in your area, and we will </a:t>
            </a:r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a 25%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discount on the official price due to the negotiation strength of our purchasing team.</a:t>
            </a:r>
          </a:p>
        </p:txBody>
      </p:sp>
    </p:spTree>
    <p:extLst>
      <p:ext uri="{BB962C8B-B14F-4D97-AF65-F5344CB8AC3E}">
        <p14:creationId xmlns:p14="http://schemas.microsoft.com/office/powerpoint/2010/main" val="22100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5" progId="TCLayout.ActiveDocument.1">
                  <p:embed/>
                </p:oleObj>
              </mc:Choice>
              <mc:Fallback>
                <p:oleObj name="think-cell Slide" r:id="rId6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304699"/>
          </a:xfrm>
        </p:spPr>
        <p:txBody>
          <a:bodyPr vert="horz"/>
          <a:lstStyle/>
          <a:p>
            <a:r>
              <a:rPr lang="en-US" dirty="0">
                <a:solidFill>
                  <a:srgbClr val="364D6E"/>
                </a:solidFill>
              </a:rPr>
              <a:t>02 – Some Questions to be analyzed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F3557-D438-9428-4E91-1DDCCFE09A3C}"/>
              </a:ext>
            </a:extLst>
          </p:cNvPr>
          <p:cNvGrpSpPr/>
          <p:nvPr/>
        </p:nvGrpSpPr>
        <p:grpSpPr>
          <a:xfrm>
            <a:off x="523592" y="1032039"/>
            <a:ext cx="10837624" cy="443198"/>
            <a:chOff x="523594" y="857518"/>
            <a:chExt cx="11144812" cy="443198"/>
          </a:xfrm>
        </p:grpSpPr>
        <p:sp>
          <p:nvSpPr>
            <p:cNvPr id="8" name="Rectangle 59">
              <a:extLst>
                <a:ext uri="{FF2B5EF4-FFF2-40B4-BE49-F238E27FC236}">
                  <a16:creationId xmlns:a16="http://schemas.microsoft.com/office/drawing/2014/main" id="{9AA1C8EF-6E5F-13AB-C33D-E7FFE846900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endParaRPr lang="en-US" b="1" kern="0" dirty="0">
                <a:latin typeface="Arial"/>
              </a:endParaRP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solidFill>
                    <a:srgbClr val="364D6E"/>
                  </a:solidFill>
                  <a:latin typeface="Arial"/>
                </a:rPr>
                <a:t>Questions</a:t>
              </a:r>
            </a:p>
          </p:txBody>
        </p:sp>
        <p:sp>
          <p:nvSpPr>
            <p:cNvPr id="9" name="Line 60">
              <a:extLst>
                <a:ext uri="{FF2B5EF4-FFF2-40B4-BE49-F238E27FC236}">
                  <a16:creationId xmlns:a16="http://schemas.microsoft.com/office/drawing/2014/main" id="{7BB237F8-EA79-A2EF-27CA-EF9536A07829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14" name="Textfeld 33">
            <a:extLst>
              <a:ext uri="{FF2B5EF4-FFF2-40B4-BE49-F238E27FC236}">
                <a16:creationId xmlns:a16="http://schemas.microsoft.com/office/drawing/2014/main" id="{CE68683B-4413-8F89-4214-D86CAC8C8C9D}"/>
              </a:ext>
            </a:extLst>
          </p:cNvPr>
          <p:cNvSpPr txBox="1"/>
          <p:nvPr/>
        </p:nvSpPr>
        <p:spPr>
          <a:xfrm>
            <a:off x="523591" y="1479550"/>
            <a:ext cx="11430283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rental price: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average price? And the price range? And by districts? And by neighborhoods?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ranking of districts and neighborhoods by average rental price?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factors (apart from location) determine the rental price?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the size of the property and the price for which it can be rented?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does the competition (number of properties available per neighborhood) influence the rental price?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do the prices vary by rental type (entire flat, private room, shared room)?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occupation: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average occupancy? And by districts? And by neighborhoods?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likely is each occupancy level in each district?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ranking of districts and neighborhoods by occupation?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factors (aside from location) determine occupancy?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the size of the property and its degree of occupancy?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does competition (number of properties available per neighborhood) influence occupancy?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364D6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purchase price: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price ranking per m2 by district?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property price ranking (m2 * average size) by district?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the price of the property and the rental price by district?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relationship between the price of the property and the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 occupation by district?</a:t>
            </a:r>
          </a:p>
        </p:txBody>
      </p:sp>
    </p:spTree>
    <p:extLst>
      <p:ext uri="{BB962C8B-B14F-4D97-AF65-F5344CB8AC3E}">
        <p14:creationId xmlns:p14="http://schemas.microsoft.com/office/powerpoint/2010/main" val="10267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813" y="1903901"/>
            <a:ext cx="3779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Table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Of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Contents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96072" y="789926"/>
            <a:ext cx="5030729" cy="821639"/>
            <a:chOff x="5629272" y="1943100"/>
            <a:chExt cx="5030729" cy="821639"/>
          </a:xfrm>
        </p:grpSpPr>
        <p:grpSp>
          <p:nvGrpSpPr>
            <p:cNvPr id="13" name="Group 12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Discovery Methodology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System of methods used to reach the project and its conclusions</a:t>
                </a:r>
                <a:endParaRPr lang="en-US" sz="11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6738936" y="772111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696072" y="1890480"/>
            <a:ext cx="5030728" cy="705499"/>
            <a:chOff x="5629272" y="1943100"/>
            <a:chExt cx="5030728" cy="705499"/>
          </a:xfrm>
        </p:grpSpPr>
        <p:sp>
          <p:nvSpPr>
            <p:cNvPr id="33" name="TextBox 32"/>
            <p:cNvSpPr txBox="1"/>
            <p:nvPr/>
          </p:nvSpPr>
          <p:spPr>
            <a:xfrm>
              <a:off x="6669025" y="1943100"/>
              <a:ext cx="39909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Project Design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738936" y="1872665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96071" y="3005162"/>
            <a:ext cx="5030729" cy="821639"/>
            <a:chOff x="5629272" y="1943100"/>
            <a:chExt cx="5030729" cy="821639"/>
          </a:xfrm>
        </p:grpSpPr>
        <p:grpSp>
          <p:nvGrpSpPr>
            <p:cNvPr id="38" name="Group 37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669025" y="1943100"/>
                <a:ext cx="39909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Insights</a:t>
                </a:r>
              </a:p>
              <a:p>
                <a:endPara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Data understanding and identification of cause-and-effect relationships and behaviors, with business impact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738935" y="2987347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96071" y="4133868"/>
            <a:ext cx="5030729" cy="821639"/>
            <a:chOff x="5629272" y="1943100"/>
            <a:chExt cx="5030729" cy="821639"/>
          </a:xfrm>
        </p:grpSpPr>
        <p:grpSp>
          <p:nvGrpSpPr>
            <p:cNvPr id="45" name="Group 44"/>
            <p:cNvGrpSpPr/>
            <p:nvPr/>
          </p:nvGrpSpPr>
          <p:grpSpPr>
            <a:xfrm>
              <a:off x="6669025" y="1943100"/>
              <a:ext cx="3990976" cy="821639"/>
              <a:chOff x="6669025" y="1943100"/>
              <a:chExt cx="3990976" cy="82163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669025" y="1943100"/>
                <a:ext cx="3990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6669027" y="2195929"/>
                <a:ext cx="3990974" cy="568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1827213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364D6E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After analysis which general conclusions could be taken and next steps if are required</a:t>
                </a:r>
                <a:endParaRPr lang="en-US" sz="1100" dirty="0">
                  <a:solidFill>
                    <a:schemeClr val="tx2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629272" y="2063824"/>
              <a:ext cx="93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solidFill>
                    <a:srgbClr val="364D6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738935" y="4116053"/>
            <a:ext cx="847725" cy="847725"/>
          </a:xfrm>
          <a:prstGeom prst="roundRect">
            <a:avLst/>
          </a:prstGeom>
          <a:noFill/>
          <a:ln w="38100">
            <a:solidFill>
              <a:srgbClr val="364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0303" y="647561"/>
            <a:ext cx="76200" cy="5652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B38A2DE-C0BA-2EFA-B723-B489B546212F}"/>
              </a:ext>
            </a:extLst>
          </p:cNvPr>
          <p:cNvSpPr/>
          <p:nvPr/>
        </p:nvSpPr>
        <p:spPr>
          <a:xfrm rot="5400000">
            <a:off x="5189332" y="3007454"/>
            <a:ext cx="601162" cy="82163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CC05B5-D155-F87B-9A20-7A6BD93DD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27" y="2143309"/>
            <a:ext cx="3990974" cy="5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Objectives, Data Entities</a:t>
            </a:r>
          </a:p>
          <a:p>
            <a:pPr eaLnBrk="1" hangingPunct="1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Levers and KPIs - Some questions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A946057-4054-63AA-D136-EE0A9101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94" y="6451600"/>
            <a:ext cx="2743200" cy="365125"/>
          </a:xfrm>
        </p:spPr>
        <p:txBody>
          <a:bodyPr/>
          <a:lstStyle/>
          <a:p>
            <a:fld id="{4AB7BAC4-6F2D-409C-AA3D-597339D1D855}" type="datetime1">
              <a:rPr lang="de-DE" smtClean="0"/>
              <a:pPr/>
              <a:t>11.12.2022</a:t>
            </a:fld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EAC02FF-58E2-DEBB-33AC-7F55353BC03D}"/>
              </a:ext>
            </a:extLst>
          </p:cNvPr>
          <p:cNvSpPr txBox="1">
            <a:spLocks/>
          </p:cNvSpPr>
          <p:nvPr/>
        </p:nvSpPr>
        <p:spPr>
          <a:xfrm>
            <a:off x="8610600" y="6451600"/>
            <a:ext cx="305780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B1C6C0-191C-40CF-84D4-50BF0AA51C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874DA4F5-0196-222C-0DCB-8EF03D4DB712}"/>
              </a:ext>
            </a:extLst>
          </p:cNvPr>
          <p:cNvSpPr txBox="1">
            <a:spLocks/>
          </p:cNvSpPr>
          <p:nvPr/>
        </p:nvSpPr>
        <p:spPr>
          <a:xfrm>
            <a:off x="4724400" y="64516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CONFIDENTIAL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13395-89CB-2D7D-581C-D191B41E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2" y="647561"/>
            <a:ext cx="3276190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B6E9AB93-0FC4-2480-F4AC-C0752D116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3" y="1454599"/>
            <a:ext cx="7021795" cy="467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6573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44" imgH="345" progId="TCLayout.ActiveDocument.1">
                  <p:embed/>
                </p:oleObj>
              </mc:Choice>
              <mc:Fallback>
                <p:oleObj name="think-cell Slide" r:id="rId9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304699"/>
          </a:xfrm>
        </p:spPr>
        <p:txBody>
          <a:bodyPr vert="horz"/>
          <a:lstStyle/>
          <a:p>
            <a:r>
              <a:rPr lang="en-US" dirty="0"/>
              <a:t>03 – 10 Neighborhoods with great potential investment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60CA42-5E0F-4878-A7F6-59875794CE85}"/>
              </a:ext>
            </a:extLst>
          </p:cNvPr>
          <p:cNvGrpSpPr/>
          <p:nvPr/>
        </p:nvGrpSpPr>
        <p:grpSpPr>
          <a:xfrm>
            <a:off x="523593" y="1011401"/>
            <a:ext cx="7021795" cy="443198"/>
            <a:chOff x="523594" y="857518"/>
            <a:chExt cx="11144812" cy="443198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E133C41-7CCA-4251-B6B2-D21C64F24FD4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latin typeface="Arial"/>
                </a:rPr>
                <a:t>Total price vs Sell price</a:t>
              </a: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kern="0" dirty="0">
                  <a:solidFill>
                    <a:schemeClr val="bg1">
                      <a:lumMod val="50000"/>
                    </a:schemeClr>
                  </a:solidFill>
                  <a:latin typeface="Arial"/>
                </a:rPr>
                <a:t>Ratio indicated in €</a:t>
              </a:r>
            </a:p>
          </p:txBody>
        </p:sp>
        <p:sp>
          <p:nvSpPr>
            <p:cNvPr id="33" name="Line 60">
              <a:extLst>
                <a:ext uri="{FF2B5EF4-FFF2-40B4-BE49-F238E27FC236}">
                  <a16:creationId xmlns:a16="http://schemas.microsoft.com/office/drawing/2014/main" id="{D61BD3F7-2D93-4BCD-B104-BC3C1410581F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2891CF-6436-4937-B063-B70FE4EA9C6E}"/>
              </a:ext>
            </a:extLst>
          </p:cNvPr>
          <p:cNvGrpSpPr/>
          <p:nvPr/>
        </p:nvGrpSpPr>
        <p:grpSpPr>
          <a:xfrm>
            <a:off x="7876514" y="1233000"/>
            <a:ext cx="3791892" cy="221599"/>
            <a:chOff x="523594" y="1079117"/>
            <a:chExt cx="11144812" cy="221599"/>
          </a:xfrm>
        </p:grpSpPr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7984300F-4EAA-4C25-AC70-675820CD15D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1079117"/>
              <a:ext cx="1114481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>
                  <a:latin typeface="Arial"/>
                </a:rPr>
                <a:t>Conclusions</a:t>
              </a:r>
              <a:endParaRPr lang="en-US" kern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6" name="Line 60">
              <a:extLst>
                <a:ext uri="{FF2B5EF4-FFF2-40B4-BE49-F238E27FC236}">
                  <a16:creationId xmlns:a16="http://schemas.microsoft.com/office/drawing/2014/main" id="{D13FCABB-135B-43B9-84ED-E5C909F4C028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Textfeld 33">
            <a:extLst>
              <a:ext uri="{FF2B5EF4-FFF2-40B4-BE49-F238E27FC236}">
                <a16:creationId xmlns:a16="http://schemas.microsoft.com/office/drawing/2014/main" id="{7ACD41E5-F3BA-4171-8347-AEF04C668943}"/>
              </a:ext>
            </a:extLst>
          </p:cNvPr>
          <p:cNvSpPr txBox="1"/>
          <p:nvPr/>
        </p:nvSpPr>
        <p:spPr>
          <a:xfrm>
            <a:off x="7876515" y="1774825"/>
            <a:ext cx="379189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neighborhoods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have been located that a priori can maximize the cost-income ratio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also segment them by the type of quality of the property in which we are interested in investing in 4 large groups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investment: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Simancas,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Ambroz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Marroquina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San Juan Bautista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investment: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Plantio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Valdemarín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Valdefuentes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Medium-high investment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Jerónimos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Fuentela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Reina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investment: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Recoletos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95AFB6A-A7DC-4EAF-ACF4-31C38EC81FC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5" progId="TCLayout.ActiveDocument.1">
                  <p:embed/>
                </p:oleObj>
              </mc:Choice>
              <mc:Fallback>
                <p:oleObj name="think-cell Slide" r:id="rId8" imgW="344" imgH="34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95AFB6A-A7DC-4EAF-ACF4-31C38EC81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Rectangle 134" hidden="1">
            <a:extLst>
              <a:ext uri="{FF2B5EF4-FFF2-40B4-BE49-F238E27FC236}">
                <a16:creationId xmlns:a16="http://schemas.microsoft.com/office/drawing/2014/main" id="{35A648C3-A63D-4D7B-B791-15F2F1B449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20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A57-88E9-4D02-B9DB-589801AC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92" y="184671"/>
            <a:ext cx="10837624" cy="304699"/>
          </a:xfrm>
        </p:spPr>
        <p:txBody>
          <a:bodyPr vert="horz"/>
          <a:lstStyle/>
          <a:p>
            <a:r>
              <a:rPr lang="en-US" dirty="0"/>
              <a:t>03 - Find one-bedroom properties that allow 3 guests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7FE52-E1B3-4B6B-8CA0-4B7EF9E43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B1C6C0-191C-40CF-84D4-50BF0AA51CF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60CA42-5E0F-4878-A7F6-59875794CE85}"/>
              </a:ext>
            </a:extLst>
          </p:cNvPr>
          <p:cNvGrpSpPr/>
          <p:nvPr/>
        </p:nvGrpSpPr>
        <p:grpSpPr>
          <a:xfrm>
            <a:off x="523593" y="1011401"/>
            <a:ext cx="7021795" cy="443198"/>
            <a:chOff x="523594" y="857518"/>
            <a:chExt cx="11144812" cy="443198"/>
          </a:xfrm>
        </p:grpSpPr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E133C41-7CCA-4251-B6B2-D21C64F24FD4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23594" y="857518"/>
              <a:ext cx="11144812" cy="443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 dirty="0">
                  <a:latin typeface="Arial"/>
                </a:rPr>
                <a:t>Accommodates vs total price and sell price</a:t>
              </a:r>
            </a:p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kern="0" dirty="0">
                  <a:solidFill>
                    <a:schemeClr val="bg1">
                      <a:lumMod val="50000"/>
                    </a:schemeClr>
                  </a:solidFill>
                  <a:latin typeface="Arial"/>
                </a:rPr>
                <a:t>Numbers of accommodates, and €</a:t>
              </a:r>
            </a:p>
          </p:txBody>
        </p:sp>
        <p:sp>
          <p:nvSpPr>
            <p:cNvPr id="33" name="Line 60">
              <a:extLst>
                <a:ext uri="{FF2B5EF4-FFF2-40B4-BE49-F238E27FC236}">
                  <a16:creationId xmlns:a16="http://schemas.microsoft.com/office/drawing/2014/main" id="{D61BD3F7-2D93-4BCD-B104-BC3C1410581F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2891CF-6436-4937-B063-B70FE4EA9C6E}"/>
              </a:ext>
            </a:extLst>
          </p:cNvPr>
          <p:cNvGrpSpPr/>
          <p:nvPr/>
        </p:nvGrpSpPr>
        <p:grpSpPr>
          <a:xfrm>
            <a:off x="7876514" y="1233000"/>
            <a:ext cx="3791892" cy="221599"/>
            <a:chOff x="523594" y="1079117"/>
            <a:chExt cx="11144812" cy="221599"/>
          </a:xfrm>
        </p:grpSpPr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7984300F-4EAA-4C25-AC70-675820CD15D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23594" y="1079117"/>
              <a:ext cx="1114481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0">
                <a:lnSpc>
                  <a:spcPct val="90000"/>
                </a:lnSpc>
                <a:buClr>
                  <a:srgbClr val="002960"/>
                </a:buClr>
              </a:pPr>
              <a:r>
                <a:rPr lang="en-US" b="1" kern="0">
                  <a:latin typeface="Arial"/>
                </a:rPr>
                <a:t>Conclusions</a:t>
              </a:r>
              <a:endParaRPr lang="en-US" kern="0">
                <a:solidFill>
                  <a:schemeClr val="bg1">
                    <a:lumMod val="50000"/>
                  </a:schemeClr>
                </a:solidFill>
                <a:latin typeface="Arial"/>
              </a:endParaRPr>
            </a:p>
          </p:txBody>
        </p:sp>
        <p:sp>
          <p:nvSpPr>
            <p:cNvPr id="36" name="Line 60">
              <a:extLst>
                <a:ext uri="{FF2B5EF4-FFF2-40B4-BE49-F238E27FC236}">
                  <a16:creationId xmlns:a16="http://schemas.microsoft.com/office/drawing/2014/main" id="{D13FCABB-135B-43B9-84ED-E5C909F4C028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23594" y="1300716"/>
              <a:ext cx="11144812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00" b="1" kern="1200" spc="0">
                <a:solidFill>
                  <a:srgbClr val="000000"/>
                </a:solidFill>
                <a:latin typeface="Arial" charset="0"/>
                <a:ea typeface="ＭＳ Ｐゴシック"/>
                <a:cs typeface="+mn-cs"/>
              </a:endParaRPr>
            </a:p>
          </p:txBody>
        </p:sp>
      </p:grpSp>
      <p:sp>
        <p:nvSpPr>
          <p:cNvPr id="57" name="Textfeld 33">
            <a:extLst>
              <a:ext uri="{FF2B5EF4-FFF2-40B4-BE49-F238E27FC236}">
                <a16:creationId xmlns:a16="http://schemas.microsoft.com/office/drawing/2014/main" id="{7ACD41E5-F3BA-4171-8347-AEF04C668943}"/>
              </a:ext>
            </a:extLst>
          </p:cNvPr>
          <p:cNvSpPr txBox="1"/>
          <p:nvPr/>
        </p:nvSpPr>
        <p:spPr>
          <a:xfrm>
            <a:off x="7876515" y="1774825"/>
            <a:ext cx="379189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guests that maximizes the purchase price paid is 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F82ED4E0-037A-FF24-C7B9-93E68B57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2" y="1541715"/>
            <a:ext cx="7021795" cy="490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06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.s9Ycg5KH79bv5FZ0V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3.875"/>
  <p:tag name="LTOP" val=" 208.75"/>
  <p:tag name="THINKCELLSHAPEDONOTDELETE" val="ppSSGvrfaf0yFOTbMNv2tO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bvg1Ej3EaV5NPNUe4uj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.Lo2K9L_F8UEFfAjp0R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H2aUX2Ql1MJbzh81Fc9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wtKelJTbIo8r.y0SuP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1139</Words>
  <Application>Microsoft Office PowerPoint</Application>
  <PresentationFormat>Widescreen</PresentationFormat>
  <Paragraphs>198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Lato</vt:lpstr>
      <vt:lpstr>Office Theme</vt:lpstr>
      <vt:lpstr>think-cell Slide</vt:lpstr>
      <vt:lpstr>Airbnb Madrid Discovery Project</vt:lpstr>
      <vt:lpstr>PowerPoint Presentation</vt:lpstr>
      <vt:lpstr>01 - Discovery Methodology Framework used in the project</vt:lpstr>
      <vt:lpstr>PowerPoint Presentation</vt:lpstr>
      <vt:lpstr>02 – Levers and KPIs of the project</vt:lpstr>
      <vt:lpstr>02 – Some Questions to be analyzed</vt:lpstr>
      <vt:lpstr>PowerPoint Presentation</vt:lpstr>
      <vt:lpstr>03 – 10 Neighborhoods with great potential investment</vt:lpstr>
      <vt:lpstr>03 - Find one-bedroom properties that allow 3 guests</vt:lpstr>
      <vt:lpstr>03 - Search for properties that, being in one of the identified neighborhoods, are not necessarily close to points of interest</vt:lpstr>
      <vt:lpstr>03 - Evaluate the development of a new product based on rental for specific moments of high sporting interest</vt:lpstr>
      <vt:lpstr>PowerPoint Presentation</vt:lpstr>
      <vt:lpstr>04 – After the analysis it’s recommended an action plan of 4 different steps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RUSCHE Heinrich</dc:creator>
  <cp:lastModifiedBy>Sergi Garcia</cp:lastModifiedBy>
  <cp:revision>13</cp:revision>
  <dcterms:created xsi:type="dcterms:W3CDTF">2019-09-26T07:39:09Z</dcterms:created>
  <dcterms:modified xsi:type="dcterms:W3CDTF">2022-12-11T16:54:48Z</dcterms:modified>
</cp:coreProperties>
</file>